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60" r:id="rId6"/>
    <p:sldId id="275" r:id="rId7"/>
    <p:sldId id="277" r:id="rId8"/>
    <p:sldId id="276" r:id="rId9"/>
    <p:sldId id="278" r:id="rId10"/>
    <p:sldId id="261" r:id="rId11"/>
    <p:sldId id="279" r:id="rId12"/>
    <p:sldId id="281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1FF67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B00B0A-39B4-4A46-A3AF-B5031E504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984217-0A35-4DC5-BC92-5DA0E5B1E8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1003AA-952E-46B2-B3B4-359C67ED1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0F8CA-40DC-4AAD-A196-3B568A40168F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03825B-5522-4314-92B6-C7C8AE715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E84425-6E3E-4F51-9AFF-61CF93AC7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9312-8650-4A4D-9480-40CBF53CA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468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1FC4FD-7006-4441-A3D0-5D898319D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7992E4F-6F84-4435-B706-CD40FACD4C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780616-1EEF-4805-8728-DA84CF4DC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0F8CA-40DC-4AAD-A196-3B568A40168F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3E4B33-6362-40FC-BA41-327CEB8F8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352921-F987-4652-9C09-6F5E57084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9312-8650-4A4D-9480-40CBF53CA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980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69FBC46-7FE5-40CE-860B-5106D3FFCA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C989357-D0C0-4B86-A573-F5EBA0CB87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AD8CE0-C6F4-41E0-8412-E37A49702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0F8CA-40DC-4AAD-A196-3B568A40168F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E024F5-594D-4C70-AFE4-899E1ADDF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BBC031-700C-4D05-BB2B-045E41E3E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9312-8650-4A4D-9480-40CBF53CA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470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EF8BAA-DFEE-4A80-9C47-C142CE030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BB4628-E6A8-4050-A698-5FF86044A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0B2EFC-6040-42EE-81B0-40A2657B4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0F8CA-40DC-4AAD-A196-3B568A40168F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6D2926-2972-4E9A-A184-C1722F17B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905DEE-79AA-4951-833B-66D154B9B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9312-8650-4A4D-9480-40CBF53CA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789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C3A547-2FC1-40FC-9432-B2F61F067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5ACB5B-1D2D-4BF2-B95C-113869F8A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E14915-2376-4EB9-8298-A3430A2E9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0F8CA-40DC-4AAD-A196-3B568A40168F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606C76-B64E-40E8-9E9B-F726E4B73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5ADA33-F2E7-48A1-A741-0650CC251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9312-8650-4A4D-9480-40CBF53CA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145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3D4627-B361-4B28-8A30-6A1FC75E9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B7D77A-8C7A-450B-B66A-673DC19C9A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38A2E6E-C46E-4382-975E-BE8D8FC284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202770-2CAE-4453-B6E1-ED04A9E8A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0F8CA-40DC-4AAD-A196-3B568A40168F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953C8F-B376-4FA0-9AE9-FD2D12CF1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E86FB5-61DB-4EBC-88A5-B84C61F0E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9312-8650-4A4D-9480-40CBF53CA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678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28EA8B-2A5D-44C9-8E4D-861AB35E8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19A53EB-91C4-4ED6-AB4A-FA00C42DF2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9C9FA6-0351-4B69-BDCA-C11A1EAC0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72E63A8-2E16-416C-ABD4-C7866FB3F2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6659E33-889C-487F-867D-5226CF3945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C09A37-AF9D-4425-B98E-ED8B8CCB7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0F8CA-40DC-4AAD-A196-3B568A40168F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C6AE8E3-3661-4229-8455-558AB5793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44FE759-66C4-4AB0-A1B1-DBBB63208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9312-8650-4A4D-9480-40CBF53CA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015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C864BA-33D1-4D35-9241-D10AFC376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41B5D41-932B-4A46-A51C-301C37D61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0F8CA-40DC-4AAD-A196-3B568A40168F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9E6C13C-5E7F-42BD-9DA8-CB0278232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8356D94-C37F-4352-B145-E0BB4417C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9312-8650-4A4D-9480-40CBF53CA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787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EB73FF1-17E7-45A2-96FC-590D84EFC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0F8CA-40DC-4AAD-A196-3B568A40168F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A578662-0FCB-48D6-B940-4A500CD43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E292AD-1849-41F0-8FE9-E9E3F931F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9312-8650-4A4D-9480-40CBF53CA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241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6A8C2B-F9CC-46E9-A17C-DAFA8578B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1D4995-6523-4763-ADBF-904F36385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1F63D6-31E4-458F-AF19-F52DE5D244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1DAA50-C32F-4DC4-B9CD-4BAAD55D9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0F8CA-40DC-4AAD-A196-3B568A40168F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5B651A-A78E-4698-8583-1C48C24A0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506C54-8CF0-4749-9FB5-0C22A5ACD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9312-8650-4A4D-9480-40CBF53CA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941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1AF5FC-8C0D-4C24-86DA-E69945D6E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5E48E32-D7E8-4DC6-833B-7209F571BA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36B8971-51C0-4439-9686-9796E05850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FDD46F-A840-4B90-BD3C-D55AA0EC4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0F8CA-40DC-4AAD-A196-3B568A40168F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D6706B-EA37-49E5-B1C5-33975BC96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82E3E2-66E5-4A30-893D-08209BA43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9312-8650-4A4D-9480-40CBF53CA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486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E79119-9540-42CC-A172-BA2951BED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0A1B7E-E251-42DB-AEE2-7C632E78CD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1889F4-7B5B-4237-98A6-2C5EB203CC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0F8CA-40DC-4AAD-A196-3B568A40168F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1A03EE-501D-4159-849E-3701F7541E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F04C13-EC12-4336-A004-916ADDEE01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99312-8650-4A4D-9480-40CBF53CA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330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7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8.jpeg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8.wdp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br.ru/" TargetMode="External"/><Relationship Id="rId2" Type="http://schemas.openxmlformats.org/officeDocument/2006/relationships/hyperlink" Target="https://www.asv.org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hdphoto" Target="../media/hdphoto13.wdp"/><Relationship Id="rId3" Type="http://schemas.microsoft.com/office/2007/relationships/hdphoto" Target="../media/hdphoto8.wdp"/><Relationship Id="rId7" Type="http://schemas.microsoft.com/office/2007/relationships/hdphoto" Target="../media/hdphoto10.wdp"/><Relationship Id="rId12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microsoft.com/office/2007/relationships/hdphoto" Target="../media/hdphoto12.wdp"/><Relationship Id="rId5" Type="http://schemas.microsoft.com/office/2007/relationships/hdphoto" Target="../media/hdphoto9.wdp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microsoft.com/office/2007/relationships/hdphoto" Target="../media/hdphoto11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2.png"/><Relationship Id="rId4" Type="http://schemas.microsoft.com/office/2007/relationships/hdphoto" Target="../media/hdphoto14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7" Type="http://schemas.microsoft.com/office/2007/relationships/hdphoto" Target="../media/hdphoto18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17.wdp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FF5079-81F4-474C-BB8F-E39F921C39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90114"/>
            <a:ext cx="9144000" cy="2387600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Принципы и финансовые основы системы страхования вкладов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EB57A3E-1850-4570-AB5C-69D74B76EF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143" y="146648"/>
            <a:ext cx="11205713" cy="6288657"/>
          </a:xfrm>
        </p:spPr>
        <p:txBody>
          <a:bodyPr>
            <a:normAutofit/>
          </a:bodyPr>
          <a:lstStyle/>
          <a:p>
            <a:r>
              <a:rPr lang="ru-RU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Санкт-Петербургское Государственное Бюджетное Профессиональное Образовательное Учреждение «Колледж «Звездный»</a:t>
            </a:r>
          </a:p>
          <a:p>
            <a:r>
              <a:rPr lang="ru-RU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ГБ ПОУ «Колледж «Звездный»</a:t>
            </a:r>
          </a:p>
          <a:p>
            <a:endParaRPr lang="ru-RU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cap="al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</a:t>
            </a:r>
            <a:endParaRPr lang="ru-RU" sz="2000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</a:t>
            </a:r>
            <a:r>
              <a:rPr lang="ru-RU" sz="200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Любимова Татьяна С</a:t>
            </a:r>
            <a:r>
              <a:rPr lang="ru-RU" sz="200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ергеевна</a:t>
            </a:r>
            <a:endParaRPr lang="ru-RU" sz="2000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84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D565B1B-FD69-47B3-96DA-14BB1EE38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12" y="3155744"/>
            <a:ext cx="1595928" cy="149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5A7EF9A8-F2E4-47FF-85A7-859F69931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05" b="93250" l="10000" r="90000">
                        <a14:foregroundMark x1="39733" y1="15986" x2="39733" y2="15986"/>
                        <a14:foregroundMark x1="47867" y1="25044" x2="47867" y2="25044"/>
                        <a14:foregroundMark x1="58400" y1="14565" x2="58400" y2="14565"/>
                        <a14:foregroundMark x1="57333" y1="9591" x2="57333" y2="9591"/>
                        <a14:foregroundMark x1="55067" y1="7282" x2="55067" y2="7282"/>
                        <a14:foregroundMark x1="40533" y1="52220" x2="40533" y2="52220"/>
                        <a14:foregroundMark x1="40933" y1="82593" x2="40933" y2="82593"/>
                        <a14:foregroundMark x1="49600" y1="79396" x2="49600" y2="79396"/>
                        <a14:foregroundMark x1="66667" y1="80284" x2="66667" y2="80284"/>
                        <a14:foregroundMark x1="53600" y1="93250" x2="53600" y2="93250"/>
                        <a14:foregroundMark x1="62400" y1="92718" x2="62400" y2="92718"/>
                        <a14:foregroundMark x1="44667" y1="56306" x2="44667" y2="56306"/>
                        <a14:foregroundMark x1="52933" y1="59503" x2="52933" y2="595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5886" y="3350739"/>
            <a:ext cx="1865283" cy="140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FAF59C-120B-4D5F-AE61-CEA3BED145CC}"/>
              </a:ext>
            </a:extLst>
          </p:cNvPr>
          <p:cNvSpPr txBox="1"/>
          <p:nvPr/>
        </p:nvSpPr>
        <p:spPr>
          <a:xfrm>
            <a:off x="2246940" y="4329942"/>
            <a:ext cx="21997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 передает Агентству реестр обязательств банка в течение 5-и рабочих дней после наступления страхового случая</a:t>
            </a:r>
          </a:p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4131C3-AE0E-4827-88E9-1F588DE831C0}"/>
              </a:ext>
            </a:extLst>
          </p:cNvPr>
          <p:cNvSpPr txBox="1"/>
          <p:nvPr/>
        </p:nvSpPr>
        <p:spPr>
          <a:xfrm>
            <a:off x="2962288" y="1696992"/>
            <a:ext cx="30607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Агентство информирует вкладчиков через СМИ (сайты ЦБ РФ и АСВ, пресса) в течение 5-и рабочих дней</a:t>
            </a:r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025A6C2F-1E72-47DD-BD77-B6343FA15A3C}"/>
              </a:ext>
            </a:extLst>
          </p:cNvPr>
          <p:cNvSpPr/>
          <p:nvPr/>
        </p:nvSpPr>
        <p:spPr>
          <a:xfrm>
            <a:off x="2701991" y="3878267"/>
            <a:ext cx="1233895" cy="2809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FCB02F-C2A0-4DE7-B400-88BA39DB5745}"/>
              </a:ext>
            </a:extLst>
          </p:cNvPr>
          <p:cNvSpPr txBox="1"/>
          <p:nvPr/>
        </p:nvSpPr>
        <p:spPr>
          <a:xfrm>
            <a:off x="510542" y="154345"/>
            <a:ext cx="113335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клиентов о наступлении страхового случая</a:t>
            </a:r>
          </a:p>
          <a:p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9C8452-2F58-4528-B35D-7B6BDE6A0A5A}"/>
              </a:ext>
            </a:extLst>
          </p:cNvPr>
          <p:cNvSpPr txBox="1"/>
          <p:nvPr/>
        </p:nvSpPr>
        <p:spPr>
          <a:xfrm>
            <a:off x="5993798" y="4084584"/>
            <a:ext cx="350305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вкладчики не обратились в Агентство в течение 10-и р/д., то их информируют по электронной почте и телефону.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45 р/д после размещения информации в СМИ вкладчиков информируют по почте, если они не получили возмещение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B384D95-B855-4800-9CF3-7C6FB0293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108" y="1579244"/>
            <a:ext cx="2333678" cy="140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CB384A66-9E51-4B44-8EA6-87ABF6BC5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33" b="89971" l="7333" r="91222">
                        <a14:foregroundMark x1="31778" y1="33628" x2="31778" y2="33628"/>
                        <a14:foregroundMark x1="52333" y1="34415" x2="52333" y2="34415"/>
                        <a14:foregroundMark x1="70111" y1="27532" x2="70111" y2="27532"/>
                        <a14:foregroundMark x1="67889" y1="36775" x2="67889" y2="36775"/>
                        <a14:foregroundMark x1="78889" y1="36971" x2="78889" y2="36971"/>
                        <a14:foregroundMark x1="82222" y1="37365" x2="82222" y2="37365"/>
                        <a14:foregroundMark x1="82556" y1="41003" x2="82556" y2="41003"/>
                        <a14:foregroundMark x1="91333" y1="41101" x2="91333" y2="41101"/>
                        <a14:foregroundMark x1="89667" y1="40708" x2="89667" y2="40708"/>
                        <a14:foregroundMark x1="7333" y1="41396" x2="7333" y2="41396"/>
                        <a14:foregroundMark x1="18444" y1="44739" x2="18444" y2="44739"/>
                        <a14:foregroundMark x1="20556" y1="41396" x2="20556" y2="41396"/>
                        <a14:foregroundMark x1="18333" y1="33432" x2="18333" y2="33432"/>
                        <a14:foregroundMark x1="18111" y1="36382" x2="18111" y2="36382"/>
                        <a14:foregroundMark x1="18778" y1="42085" x2="18778" y2="42085"/>
                        <a14:foregroundMark x1="18333" y1="46018" x2="18333" y2="46018"/>
                        <a14:foregroundMark x1="51556" y1="35005" x2="51556" y2="35005"/>
                        <a14:foregroundMark x1="51556" y1="24877" x2="51556" y2="24877"/>
                        <a14:foregroundMark x1="67222" y1="35595" x2="67222" y2="35595"/>
                        <a14:foregroundMark x1="83444" y1="36382" x2="83444" y2="363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83848" y="2702660"/>
            <a:ext cx="2329374" cy="263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трелка: вправо 17">
            <a:extLst>
              <a:ext uri="{FF2B5EF4-FFF2-40B4-BE49-F238E27FC236}">
                <a16:creationId xmlns:a16="http://schemas.microsoft.com/office/drawing/2014/main" id="{676BB84B-A3C9-4350-812F-7B06044EBA2E}"/>
              </a:ext>
            </a:extLst>
          </p:cNvPr>
          <p:cNvSpPr/>
          <p:nvPr/>
        </p:nvSpPr>
        <p:spPr>
          <a:xfrm>
            <a:off x="5667057" y="3737773"/>
            <a:ext cx="3906974" cy="2809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: вправо 18">
            <a:extLst>
              <a:ext uri="{FF2B5EF4-FFF2-40B4-BE49-F238E27FC236}">
                <a16:creationId xmlns:a16="http://schemas.microsoft.com/office/drawing/2014/main" id="{85D03A27-0B4F-4685-8E11-7934DD1AA126}"/>
              </a:ext>
            </a:extLst>
          </p:cNvPr>
          <p:cNvSpPr/>
          <p:nvPr/>
        </p:nvSpPr>
        <p:spPr>
          <a:xfrm rot="19810331">
            <a:off x="5237245" y="2739018"/>
            <a:ext cx="1233895" cy="2809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: вправо 19">
            <a:extLst>
              <a:ext uri="{FF2B5EF4-FFF2-40B4-BE49-F238E27FC236}">
                <a16:creationId xmlns:a16="http://schemas.microsoft.com/office/drawing/2014/main" id="{C6738E4F-7C91-4F1F-80A2-974EC750F4D9}"/>
              </a:ext>
            </a:extLst>
          </p:cNvPr>
          <p:cNvSpPr/>
          <p:nvPr/>
        </p:nvSpPr>
        <p:spPr>
          <a:xfrm rot="2050300">
            <a:off x="8970784" y="2845119"/>
            <a:ext cx="1233895" cy="2809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798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5A7EF9A8-F2E4-47FF-85A7-859F69931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05" b="93250" l="10000" r="90000">
                        <a14:foregroundMark x1="39733" y1="15986" x2="39733" y2="15986"/>
                        <a14:foregroundMark x1="47867" y1="25044" x2="47867" y2="25044"/>
                        <a14:foregroundMark x1="58400" y1="14565" x2="58400" y2="14565"/>
                        <a14:foregroundMark x1="57333" y1="9591" x2="57333" y2="9591"/>
                        <a14:foregroundMark x1="55067" y1="7282" x2="55067" y2="7282"/>
                        <a14:foregroundMark x1="40533" y1="52220" x2="40533" y2="52220"/>
                        <a14:foregroundMark x1="40933" y1="82593" x2="40933" y2="82593"/>
                        <a14:foregroundMark x1="49600" y1="79396" x2="49600" y2="79396"/>
                        <a14:foregroundMark x1="66667" y1="80284" x2="66667" y2="80284"/>
                        <a14:foregroundMark x1="53600" y1="93250" x2="53600" y2="93250"/>
                        <a14:foregroundMark x1="62400" y1="92718" x2="62400" y2="92718"/>
                        <a14:foregroundMark x1="44667" y1="56306" x2="44667" y2="56306"/>
                        <a14:foregroundMark x1="52933" y1="59503" x2="52933" y2="595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1848" y="3178163"/>
            <a:ext cx="1865283" cy="140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DFCB02F-C2A0-4DE7-B400-88BA39DB5745}"/>
              </a:ext>
            </a:extLst>
          </p:cNvPr>
          <p:cNvSpPr txBox="1"/>
          <p:nvPr/>
        </p:nvSpPr>
        <p:spPr>
          <a:xfrm>
            <a:off x="320615" y="180617"/>
            <a:ext cx="115507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осуществления выплаты возмещения</a:t>
            </a:r>
          </a:p>
          <a:p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трелка: вправо 18">
            <a:extLst>
              <a:ext uri="{FF2B5EF4-FFF2-40B4-BE49-F238E27FC236}">
                <a16:creationId xmlns:a16="http://schemas.microsoft.com/office/drawing/2014/main" id="{85D03A27-0B4F-4685-8E11-7934DD1AA126}"/>
              </a:ext>
            </a:extLst>
          </p:cNvPr>
          <p:cNvSpPr/>
          <p:nvPr/>
        </p:nvSpPr>
        <p:spPr>
          <a:xfrm rot="20454975">
            <a:off x="3419460" y="3084650"/>
            <a:ext cx="1233895" cy="2809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30CEE557-59EB-4EEB-A1CB-E96EB9AA9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4667" l="2200" r="96000">
                        <a14:foregroundMark x1="90267" y1="46933" x2="90267" y2="46933"/>
                        <a14:foregroundMark x1="91533" y1="36133" x2="91533" y2="36133"/>
                        <a14:foregroundMark x1="94333" y1="53333" x2="94333" y2="53333"/>
                        <a14:foregroundMark x1="94467" y1="55667" x2="94467" y2="55667"/>
                        <a14:foregroundMark x1="81933" y1="66667" x2="81933" y2="66667"/>
                        <a14:foregroundMark x1="55133" y1="89000" x2="55133" y2="89000"/>
                        <a14:foregroundMark x1="53200" y1="94733" x2="53200" y2="94733"/>
                        <a14:foregroundMark x1="6267" y1="73733" x2="6267" y2="73733"/>
                        <a14:foregroundMark x1="5533" y1="51667" x2="5533" y2="51667"/>
                        <a14:foregroundMark x1="5867" y1="67800" x2="5867" y2="67800"/>
                        <a14:foregroundMark x1="2200" y1="66133" x2="2200" y2="66133"/>
                        <a14:foregroundMark x1="96000" y1="50400" x2="96000" y2="50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0877" y="3631271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E0ACD14D-1313-455A-A074-0A88FD076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58" b="89918" l="10000" r="90000">
                        <a14:foregroundMark x1="73203" y1="8558" x2="73203" y2="85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5684" y="1767693"/>
            <a:ext cx="2580928" cy="179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трелка: вправо 20">
            <a:extLst>
              <a:ext uri="{FF2B5EF4-FFF2-40B4-BE49-F238E27FC236}">
                <a16:creationId xmlns:a16="http://schemas.microsoft.com/office/drawing/2014/main" id="{CD3CA194-01A5-42AD-A071-D876FB0CB43D}"/>
              </a:ext>
            </a:extLst>
          </p:cNvPr>
          <p:cNvSpPr/>
          <p:nvPr/>
        </p:nvSpPr>
        <p:spPr>
          <a:xfrm rot="1145025" flipV="1">
            <a:off x="3349158" y="4072255"/>
            <a:ext cx="1233895" cy="2809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6678816-0614-4844-8C41-1716FFE489B5}"/>
              </a:ext>
            </a:extLst>
          </p:cNvPr>
          <p:cNvSpPr txBox="1"/>
          <p:nvPr/>
        </p:nvSpPr>
        <p:spPr>
          <a:xfrm>
            <a:off x="5018563" y="1155835"/>
            <a:ext cx="2154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лица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CED70E-D9C7-4C70-B175-0E4B748BD3F8}"/>
              </a:ext>
            </a:extLst>
          </p:cNvPr>
          <p:cNvSpPr txBox="1"/>
          <p:nvPr/>
        </p:nvSpPr>
        <p:spPr>
          <a:xfrm>
            <a:off x="4852140" y="5688671"/>
            <a:ext cx="2154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Юридические лица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2251941-D369-4D15-9C71-ED225A935B8A}"/>
              </a:ext>
            </a:extLst>
          </p:cNvPr>
          <p:cNvSpPr txBox="1"/>
          <p:nvPr/>
        </p:nvSpPr>
        <p:spPr>
          <a:xfrm>
            <a:off x="7183928" y="1757359"/>
            <a:ext cx="306075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3-х рабочих дней, но не ранее 14-и дней после наступления страхового случая.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Наличными или на расчетный счет.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0F774CB-0267-49AC-B62C-E5A90931AB9F}"/>
              </a:ext>
            </a:extLst>
          </p:cNvPr>
          <p:cNvSpPr txBox="1"/>
          <p:nvPr/>
        </p:nvSpPr>
        <p:spPr>
          <a:xfrm>
            <a:off x="7183928" y="4961896"/>
            <a:ext cx="306075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1 месяца.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на расчетный счет</a:t>
            </a:r>
            <a:r>
              <a:rPr lang="ru-RU" sz="1600" dirty="0">
                <a:solidFill>
                  <a:srgbClr val="FF000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253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5DFCB02F-C2A0-4DE7-B400-88BA39DB5745}"/>
              </a:ext>
            </a:extLst>
          </p:cNvPr>
          <p:cNvSpPr txBox="1"/>
          <p:nvPr/>
        </p:nvSpPr>
        <p:spPr>
          <a:xfrm>
            <a:off x="320615" y="180617"/>
            <a:ext cx="115507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Использованные источники</a:t>
            </a:r>
          </a:p>
          <a:p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CED70E-D9C7-4C70-B175-0E4B748BD3F8}"/>
              </a:ext>
            </a:extLst>
          </p:cNvPr>
          <p:cNvSpPr txBox="1"/>
          <p:nvPr/>
        </p:nvSpPr>
        <p:spPr>
          <a:xfrm>
            <a:off x="6489835" y="2245400"/>
            <a:ext cx="3689380" cy="206210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законодательная база: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</a:t>
            </a:r>
            <a:b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страховании вкладов в банках Российской Федерации» от 23.12.2003 №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177-ФЗ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2251941-D369-4D15-9C71-ED225A935B8A}"/>
              </a:ext>
            </a:extLst>
          </p:cNvPr>
          <p:cNvSpPr txBox="1"/>
          <p:nvPr/>
        </p:nvSpPr>
        <p:spPr>
          <a:xfrm>
            <a:off x="324750" y="1085371"/>
            <a:ext cx="347378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Связанные законы: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«О банках и банковской деятельности» от 02.12.1990 № 395-1.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«О Центральном банке Российской Федерации (Банке России)» от 10.07.2002 № 86-Ф.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«О несостоятельности (банкротстве)» от 26.10.2002 № 127-ФЗ.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FF9219-F760-4E32-B366-4167235175DB}"/>
              </a:ext>
            </a:extLst>
          </p:cNvPr>
          <p:cNvSpPr txBox="1"/>
          <p:nvPr/>
        </p:nvSpPr>
        <p:spPr>
          <a:xfrm>
            <a:off x="250019" y="4307503"/>
            <a:ext cx="362324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Сайты органов, участвующих в системе страхования вкладов: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Агентства по страхованию вкладов: </a:t>
            </a:r>
            <a:r>
              <a:rPr lang="ru-RU" sz="16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https://www.asv.org.ru/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Центрального Банка РФ: </a:t>
            </a:r>
            <a:r>
              <a:rPr lang="ru-RU" sz="1600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https://cbr.ru/</a:t>
            </a:r>
            <a:r>
              <a:rPr lang="ru-RU" sz="1600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351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E90973-E630-4576-A908-1B3DE4BA0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598"/>
            <a:ext cx="10515600" cy="942217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Актуальность, цель и задачи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4753101-D962-407F-9528-336B99012798}"/>
              </a:ext>
            </a:extLst>
          </p:cNvPr>
          <p:cNvSpPr/>
          <p:nvPr/>
        </p:nvSpPr>
        <p:spPr>
          <a:xfrm>
            <a:off x="142912" y="1029820"/>
            <a:ext cx="2086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Актуальность</a:t>
            </a:r>
            <a:endParaRPr lang="ru-RU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18AC211-BE4A-4CE8-A32B-FE543A228926}"/>
              </a:ext>
            </a:extLst>
          </p:cNvPr>
          <p:cNvSpPr/>
          <p:nvPr/>
        </p:nvSpPr>
        <p:spPr>
          <a:xfrm>
            <a:off x="4229426" y="988882"/>
            <a:ext cx="3502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 2004 года по 9 июня 2021 года: 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F93006A-F971-4DED-9456-A0C711061165}"/>
              </a:ext>
            </a:extLst>
          </p:cNvPr>
          <p:cNvSpPr/>
          <p:nvPr/>
        </p:nvSpPr>
        <p:spPr>
          <a:xfrm>
            <a:off x="234904" y="1403568"/>
            <a:ext cx="800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539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C5280BF-CEE0-4866-8CDA-8629754F6EF6}"/>
              </a:ext>
            </a:extLst>
          </p:cNvPr>
          <p:cNvSpPr/>
          <p:nvPr/>
        </p:nvSpPr>
        <p:spPr>
          <a:xfrm>
            <a:off x="3380185" y="1429930"/>
            <a:ext cx="6976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2,0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B59999E-AD22-4CD3-95C7-A02D0AF1B217}"/>
              </a:ext>
            </a:extLst>
          </p:cNvPr>
          <p:cNvSpPr/>
          <p:nvPr/>
        </p:nvSpPr>
        <p:spPr>
          <a:xfrm>
            <a:off x="4040925" y="1505149"/>
            <a:ext cx="17966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—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трлн рублей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выплачено</a:t>
            </a:r>
            <a:endParaRPr lang="ru-RU" sz="20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45A823F-2E6B-42EE-A517-0D72EE929E3A}"/>
              </a:ext>
            </a:extLst>
          </p:cNvPr>
          <p:cNvSpPr/>
          <p:nvPr/>
        </p:nvSpPr>
        <p:spPr>
          <a:xfrm>
            <a:off x="913922" y="1493578"/>
            <a:ext cx="25585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— страховых случаев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(ликвидация банка)</a:t>
            </a:r>
            <a:endParaRPr lang="ru-RU" sz="200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754501C-6BAC-46EC-A9FB-BD679EF827C8}"/>
              </a:ext>
            </a:extLst>
          </p:cNvPr>
          <p:cNvSpPr/>
          <p:nvPr/>
        </p:nvSpPr>
        <p:spPr>
          <a:xfrm>
            <a:off x="5813395" y="1425565"/>
            <a:ext cx="6976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4,2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0D7216C-451E-4739-A6DD-C06BC6DD638A}"/>
              </a:ext>
            </a:extLst>
          </p:cNvPr>
          <p:cNvSpPr/>
          <p:nvPr/>
        </p:nvSpPr>
        <p:spPr>
          <a:xfrm>
            <a:off x="6435480" y="1479879"/>
            <a:ext cx="25162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—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млн человек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вкладчиков получили страховое возмещение</a:t>
            </a:r>
            <a:endParaRPr lang="ru-RU" sz="200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6F8062B-18BF-46E2-8A38-3D88CFA8186B}"/>
              </a:ext>
            </a:extLst>
          </p:cNvPr>
          <p:cNvSpPr/>
          <p:nvPr/>
        </p:nvSpPr>
        <p:spPr>
          <a:xfrm>
            <a:off x="8694761" y="1422604"/>
            <a:ext cx="11079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2,9%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14AE1EC-6884-4EEB-95A8-4E843D16786A}"/>
              </a:ext>
            </a:extLst>
          </p:cNvPr>
          <p:cNvSpPr/>
          <p:nvPr/>
        </p:nvSpPr>
        <p:spPr>
          <a:xfrm>
            <a:off x="9764039" y="1420989"/>
            <a:ext cx="27493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—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населения РФ оказались бы обманутыми вкладчиками</a:t>
            </a:r>
            <a:endParaRPr lang="ru-RU" sz="1700" dirty="0"/>
          </a:p>
        </p:txBody>
      </p:sp>
      <p:sp>
        <p:nvSpPr>
          <p:cNvPr id="20" name="AutoShape 2">
            <a:extLst>
              <a:ext uri="{FF2B5EF4-FFF2-40B4-BE49-F238E27FC236}">
                <a16:creationId xmlns:a16="http://schemas.microsoft.com/office/drawing/2014/main" id="{443513A8-5576-4E12-8F54-3177FB7384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EA8E111-8778-406F-B577-94FD0B5F5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37" b="96076" l="10000" r="90000">
                        <a14:foregroundMark x1="50000" y1="4937" x2="50000" y2="4937"/>
                        <a14:foregroundMark x1="48587" y1="10000" x2="48587" y2="10000"/>
                        <a14:foregroundMark x1="65000" y1="87595" x2="65000" y2="87595"/>
                        <a14:foregroundMark x1="75000" y1="78228" x2="75000" y2="78228"/>
                        <a14:foregroundMark x1="48261" y1="87089" x2="48261" y2="87089"/>
                        <a14:foregroundMark x1="43587" y1="91392" x2="43587" y2="91392"/>
                        <a14:foregroundMark x1="50543" y1="96076" x2="50543" y2="96076"/>
                        <a14:foregroundMark x1="89891" y1="44304" x2="89891" y2="44304"/>
                        <a14:foregroundMark x1="10326" y1="44937" x2="10326" y2="449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211146" y="3652897"/>
            <a:ext cx="2143508" cy="184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5344DFB2-A143-4AB7-B474-E75B6FE88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754400" y="4454376"/>
            <a:ext cx="1628403" cy="103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A857964C-71DE-4C93-969C-D408A768626E}"/>
              </a:ext>
            </a:extLst>
          </p:cNvPr>
          <p:cNvSpPr/>
          <p:nvPr/>
        </p:nvSpPr>
        <p:spPr>
          <a:xfrm>
            <a:off x="120321" y="2557089"/>
            <a:ext cx="58601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Цель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изучить систему страхования вкладов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7D91A0E1-81B5-4F1A-B9B1-961E61AD6FDE}"/>
              </a:ext>
            </a:extLst>
          </p:cNvPr>
          <p:cNvSpPr/>
          <p:nvPr/>
        </p:nvSpPr>
        <p:spPr>
          <a:xfrm>
            <a:off x="1090730" y="5601331"/>
            <a:ext cx="21435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мирового и отечественного опыта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730E6650-81B1-44E2-AD55-7C9CAB93A055}"/>
              </a:ext>
            </a:extLst>
          </p:cNvPr>
          <p:cNvSpPr/>
          <p:nvPr/>
        </p:nvSpPr>
        <p:spPr>
          <a:xfrm>
            <a:off x="4458878" y="5527495"/>
            <a:ext cx="29977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принципов функционирования системы страхования вкладов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2DFC2A46-0453-47E8-A64A-7B525B15AF7D}"/>
              </a:ext>
            </a:extLst>
          </p:cNvPr>
          <p:cNvSpPr/>
          <p:nvPr/>
        </p:nvSpPr>
        <p:spPr>
          <a:xfrm>
            <a:off x="8951750" y="5524386"/>
            <a:ext cx="25973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принципов получения возмещения по вкладам 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3BCCC5E2-4CBC-46C4-9C97-E570C29A3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9513" y="3852126"/>
            <a:ext cx="2268174" cy="150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84BD4521-B5BC-4F04-BE23-602A06B4B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51750" y="3852126"/>
            <a:ext cx="2510672" cy="156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017FBB8E-4B2E-49D1-86C1-9E7C8CEB7024}"/>
              </a:ext>
            </a:extLst>
          </p:cNvPr>
          <p:cNvSpPr/>
          <p:nvPr/>
        </p:nvSpPr>
        <p:spPr>
          <a:xfrm>
            <a:off x="120321" y="3058514"/>
            <a:ext cx="12436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Задачи</a:t>
            </a:r>
            <a:endParaRPr lang="ru-RU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219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22CB99-36EC-4BAF-89EC-36C53B58E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231" y="103695"/>
            <a:ext cx="11745798" cy="151157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становления и развития системы страхования вкладов</a:t>
            </a:r>
            <a:r>
              <a:rPr lang="ru-RU" b="1" cap="all" dirty="0"/>
              <a:t/>
            </a:r>
            <a:br>
              <a:rPr lang="ru-RU" b="1" cap="all" dirty="0"/>
            </a:b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9A7BB3B-8517-4544-95DF-AA517EF01E71}"/>
              </a:ext>
            </a:extLst>
          </p:cNvPr>
          <p:cNvSpPr/>
          <p:nvPr/>
        </p:nvSpPr>
        <p:spPr>
          <a:xfrm>
            <a:off x="992258" y="2769370"/>
            <a:ext cx="2448360" cy="1126609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New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York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’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s Safety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 Fund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endParaRPr lang="ru-RU" sz="20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FD20812-CA36-4D38-8C0C-24A7768751CE}"/>
              </a:ext>
            </a:extLst>
          </p:cNvPr>
          <p:cNvSpPr/>
          <p:nvPr/>
        </p:nvSpPr>
        <p:spPr>
          <a:xfrm>
            <a:off x="41402" y="2754193"/>
            <a:ext cx="1005403" cy="48328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1829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B002B44C-AF6F-429B-B2FB-C1707D0B9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00" b="96111" l="4000" r="97333">
                        <a14:foregroundMark x1="22778" y1="12667" x2="22778" y2="12667"/>
                        <a14:foregroundMark x1="43889" y1="6000" x2="43889" y2="6000"/>
                        <a14:foregroundMark x1="59889" y1="5000" x2="59889" y2="5000"/>
                        <a14:foregroundMark x1="49000" y1="4444" x2="49000" y2="4444"/>
                        <a14:foregroundMark x1="56222" y1="4222" x2="56222" y2="4222"/>
                        <a14:foregroundMark x1="91000" y1="37556" x2="91000" y2="37556"/>
                        <a14:foregroundMark x1="90556" y1="50667" x2="90556" y2="50667"/>
                        <a14:foregroundMark x1="93889" y1="61333" x2="93889" y2="61333"/>
                        <a14:foregroundMark x1="84556" y1="77000" x2="84556" y2="77000"/>
                        <a14:foregroundMark x1="69000" y1="91556" x2="68889" y2="92000"/>
                        <a14:foregroundMark x1="42222" y1="95222" x2="42222" y2="95222"/>
                        <a14:foregroundMark x1="17333" y1="82444" x2="17333" y2="82444"/>
                        <a14:foregroundMark x1="6333" y1="64556" x2="6333" y2="64556"/>
                        <a14:foregroundMark x1="4000" y1="45333" x2="4000" y2="45333"/>
                        <a14:foregroundMark x1="9667" y1="32667" x2="9667" y2="32667"/>
                        <a14:foregroundMark x1="57889" y1="94333" x2="57889" y2="94333"/>
                        <a14:foregroundMark x1="48222" y1="96222" x2="48222" y2="96222"/>
                        <a14:foregroundMark x1="90778" y1="40111" x2="90778" y2="40111"/>
                        <a14:foregroundMark x1="97333" y1="43444" x2="97333" y2="4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2620" y="1306709"/>
            <a:ext cx="1491644" cy="149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9E71EDB6-302F-46E0-8056-6F0B0934E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674" y="1540209"/>
            <a:ext cx="1717527" cy="106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F921ED03-93DE-4AFC-9148-29EF78806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9835482" y="1485264"/>
            <a:ext cx="1740268" cy="106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8241A3F-2EA8-4334-829B-6458017B79E6}"/>
              </a:ext>
            </a:extLst>
          </p:cNvPr>
          <p:cNvSpPr/>
          <p:nvPr/>
        </p:nvSpPr>
        <p:spPr>
          <a:xfrm>
            <a:off x="1043496" y="3762659"/>
            <a:ext cx="2824156" cy="87835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корпорация по страхованию депозитов</a:t>
            </a:r>
            <a:endParaRPr lang="ru-RU" sz="20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1E5A111-5057-4004-99F7-6D9EDB773990}"/>
              </a:ext>
            </a:extLst>
          </p:cNvPr>
          <p:cNvSpPr/>
          <p:nvPr/>
        </p:nvSpPr>
        <p:spPr>
          <a:xfrm>
            <a:off x="41402" y="3838670"/>
            <a:ext cx="1005403" cy="48328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1933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131F20D-E036-4835-8584-50860F2FE18B}"/>
              </a:ext>
            </a:extLst>
          </p:cNvPr>
          <p:cNvSpPr/>
          <p:nvPr/>
        </p:nvSpPr>
        <p:spPr>
          <a:xfrm>
            <a:off x="4869132" y="2932245"/>
            <a:ext cx="3497651" cy="30523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Системы страхования вкладов в Норвегии, Германии, Чехословакии </a:t>
            </a:r>
            <a:endParaRPr lang="ru-RU" sz="200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7FBA501-2C35-4A8C-8E6B-EF2280DA486D}"/>
              </a:ext>
            </a:extLst>
          </p:cNvPr>
          <p:cNvSpPr/>
          <p:nvPr/>
        </p:nvSpPr>
        <p:spPr>
          <a:xfrm>
            <a:off x="3628844" y="3069268"/>
            <a:ext cx="1005403" cy="48328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1920-е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3FF8F4A-2583-4E4F-A34D-F88EB42C383F}"/>
              </a:ext>
            </a:extLst>
          </p:cNvPr>
          <p:cNvSpPr/>
          <p:nvPr/>
        </p:nvSpPr>
        <p:spPr>
          <a:xfrm>
            <a:off x="4864417" y="5679685"/>
            <a:ext cx="4167439" cy="87835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Директива ЕС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системах гарантирования депозитов»</a:t>
            </a:r>
            <a:endParaRPr lang="ru-RU" sz="200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F9C6854-819F-484D-A7B7-420F4B6488F2}"/>
              </a:ext>
            </a:extLst>
          </p:cNvPr>
          <p:cNvSpPr/>
          <p:nvPr/>
        </p:nvSpPr>
        <p:spPr>
          <a:xfrm>
            <a:off x="3628844" y="5877217"/>
            <a:ext cx="1005403" cy="48328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1994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741DD50-08B6-4AC9-9F33-853BA3170DB2}"/>
              </a:ext>
            </a:extLst>
          </p:cNvPr>
          <p:cNvSpPr/>
          <p:nvPr/>
        </p:nvSpPr>
        <p:spPr>
          <a:xfrm>
            <a:off x="4918790" y="4321766"/>
            <a:ext cx="3398334" cy="183758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Системы страхования вкладов в Норвегии, Германии, Финляндии </a:t>
            </a:r>
            <a:endParaRPr lang="ru-RU" sz="2000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48573859-3D9E-45EA-9EA7-0882934AAEC3}"/>
              </a:ext>
            </a:extLst>
          </p:cNvPr>
          <p:cNvSpPr/>
          <p:nvPr/>
        </p:nvSpPr>
        <p:spPr>
          <a:xfrm>
            <a:off x="3628844" y="4571893"/>
            <a:ext cx="1005403" cy="48328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1960-е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9BCB327C-65FB-4C1C-9AA8-0BFA5C9A326B}"/>
              </a:ext>
            </a:extLst>
          </p:cNvPr>
          <p:cNvSpPr/>
          <p:nvPr/>
        </p:nvSpPr>
        <p:spPr>
          <a:xfrm>
            <a:off x="9674789" y="2960320"/>
            <a:ext cx="2664825" cy="87835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законодательства</a:t>
            </a:r>
            <a:endParaRPr lang="ru-RU" sz="2000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016B7E1F-31FD-4DAC-BE9F-9CC5A71109E4}"/>
              </a:ext>
            </a:extLst>
          </p:cNvPr>
          <p:cNvSpPr/>
          <p:nvPr/>
        </p:nvSpPr>
        <p:spPr>
          <a:xfrm>
            <a:off x="8366783" y="3050832"/>
            <a:ext cx="1005403" cy="48328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1990-е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012073A-A1A4-45CB-AD37-90B8EDB40802}"/>
              </a:ext>
            </a:extLst>
          </p:cNvPr>
          <p:cNvSpPr/>
          <p:nvPr/>
        </p:nvSpPr>
        <p:spPr>
          <a:xfrm>
            <a:off x="9674789" y="4374360"/>
            <a:ext cx="2664825" cy="87835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работы системы страхования вкладов</a:t>
            </a:r>
            <a:endParaRPr lang="ru-RU" sz="2000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11747F20-8D41-43F3-B939-A77A83C7FA25}"/>
              </a:ext>
            </a:extLst>
          </p:cNvPr>
          <p:cNvSpPr/>
          <p:nvPr/>
        </p:nvSpPr>
        <p:spPr>
          <a:xfrm>
            <a:off x="8480370" y="4633254"/>
            <a:ext cx="1005403" cy="453151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2004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202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6B41CA-ACBF-4810-B7B2-7550A974D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системы страхования вкладов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F4DBDBEC-100A-4E06-9BB2-5335D07A5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6075" y="1174728"/>
            <a:ext cx="3558513" cy="287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BC5983B7-7744-4FDA-90CC-C6A21DB7C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31" b="97521" l="3222" r="98000">
                        <a14:foregroundMark x1="24333" y1="14404" x2="24333" y2="14404"/>
                        <a14:foregroundMark x1="31444" y1="11570" x2="31444" y2="11570"/>
                        <a14:foregroundMark x1="25667" y1="11098" x2="25667" y2="11098"/>
                        <a14:foregroundMark x1="21556" y1="12515" x2="21556" y2="12515"/>
                        <a14:foregroundMark x1="17667" y1="15230" x2="17667" y2="15230"/>
                        <a14:foregroundMark x1="21000" y1="17237" x2="21000" y2="17237"/>
                        <a14:foregroundMark x1="35778" y1="5431" x2="35778" y2="5431"/>
                        <a14:foregroundMark x1="34444" y1="9445" x2="34444" y2="9445"/>
                        <a14:foregroundMark x1="33000" y1="8028" x2="33000" y2="8028"/>
                        <a14:foregroundMark x1="34556" y1="7556" x2="34556" y2="7556"/>
                        <a14:foregroundMark x1="69444" y1="10153" x2="69444" y2="10153"/>
                        <a14:foregroundMark x1="72667" y1="13223" x2="72667" y2="13223"/>
                        <a14:foregroundMark x1="74889" y1="15112" x2="74889" y2="15112"/>
                        <a14:foregroundMark x1="76667" y1="16411" x2="76667" y2="16765"/>
                        <a14:foregroundMark x1="78667" y1="17946" x2="78667" y2="17946"/>
                        <a14:foregroundMark x1="92667" y1="45927" x2="92667" y2="45927"/>
                        <a14:foregroundMark x1="92111" y1="51358" x2="92111" y2="51358"/>
                        <a14:foregroundMark x1="90778" y1="56907" x2="90667" y2="57733"/>
                        <a14:foregroundMark x1="90111" y1="60567" x2="90000" y2="61157"/>
                        <a14:foregroundMark x1="96778" y1="34357" x2="96778" y2="34357"/>
                        <a14:foregroundMark x1="98000" y1="34829" x2="98000" y2="34829"/>
                        <a14:foregroundMark x1="4222" y1="43211" x2="4222" y2="43211"/>
                        <a14:foregroundMark x1="8444" y1="45336" x2="8444" y2="45336"/>
                        <a14:foregroundMark x1="4222" y1="45100" x2="4222" y2="45100"/>
                        <a14:foregroundMark x1="4000" y1="50531" x2="4000" y2="50531"/>
                        <a14:foregroundMark x1="6889" y1="66942" x2="6889" y2="66942"/>
                        <a14:foregroundMark x1="7889" y1="87603" x2="7889" y2="87603"/>
                        <a14:foregroundMark x1="11444" y1="90673" x2="11444" y2="90673"/>
                        <a14:foregroundMark x1="26222" y1="88902" x2="26222" y2="88902"/>
                        <a14:foregroundMark x1="49889" y1="90083" x2="49889" y2="90083"/>
                        <a14:foregroundMark x1="67111" y1="90791" x2="67111" y2="90791"/>
                        <a14:foregroundMark x1="83222" y1="91381" x2="83222" y2="91381"/>
                        <a14:foregroundMark x1="92889" y1="93152" x2="92889" y2="93152"/>
                        <a14:foregroundMark x1="42889" y1="97521" x2="42889" y2="97521"/>
                        <a14:foregroundMark x1="3222" y1="88312" x2="3222" y2="88312"/>
                        <a14:foregroundMark x1="39667" y1="24439" x2="39667" y2="24439"/>
                        <a14:foregroundMark x1="40222" y1="25502" x2="40222" y2="25502"/>
                        <a14:foregroundMark x1="47111" y1="24321" x2="47111" y2="24321"/>
                        <a14:foregroundMark x1="47333" y1="23495" x2="47333" y2="23495"/>
                        <a14:foregroundMark x1="54222" y1="23613" x2="54222" y2="23613"/>
                        <a14:foregroundMark x1="58778" y1="23140" x2="58778" y2="231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6075" y="2281874"/>
            <a:ext cx="1265039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25FCF2-40C5-4F99-A8C6-46ED61A4CBA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99" b="95490" l="4535" r="95227">
                        <a14:foregroundMark x1="26492" y1="74495" x2="26492" y2="74495"/>
                        <a14:foregroundMark x1="21002" y1="60653" x2="21002" y2="60653"/>
                        <a14:foregroundMark x1="13126" y1="62986" x2="13126" y2="62986"/>
                        <a14:foregroundMark x1="14081" y1="66407" x2="14081" y2="66407"/>
                        <a14:foregroundMark x1="16468" y1="73406" x2="16229" y2="73872"/>
                        <a14:foregroundMark x1="14320" y1="82893" x2="14558" y2="83515"/>
                        <a14:foregroundMark x1="21480" y1="90669" x2="21480" y2="90669"/>
                        <a14:foregroundMark x1="31981" y1="87403" x2="31981" y2="87403"/>
                        <a14:foregroundMark x1="37232" y1="63608" x2="37232" y2="63608"/>
                        <a14:foregroundMark x1="18854" y1="59098" x2="18854" y2="59098"/>
                        <a14:foregroundMark x1="20764" y1="65785" x2="20764" y2="65785"/>
                        <a14:foregroundMark x1="41527" y1="77294" x2="41527" y2="77760"/>
                        <a14:foregroundMark x1="15513" y1="80715" x2="15513" y2="80715"/>
                        <a14:foregroundMark x1="76372" y1="71851" x2="76372" y2="71851"/>
                        <a14:foregroundMark x1="88544" y1="69673" x2="88544" y2="69673"/>
                        <a14:foregroundMark x1="87589" y1="78538" x2="87589" y2="78538"/>
                        <a14:foregroundMark x1="79714" y1="85848" x2="79714" y2="85848"/>
                        <a14:foregroundMark x1="85203" y1="78227" x2="85203" y2="78227"/>
                        <a14:foregroundMark x1="78759" y1="67807" x2="78759" y2="67807"/>
                        <a14:foregroundMark x1="88783" y1="62208" x2="89021" y2="61742"/>
                        <a14:foregroundMark x1="35084" y1="14619" x2="35084" y2="14619"/>
                        <a14:foregroundMark x1="48449" y1="11042" x2="48449" y2="11042"/>
                        <a14:foregroundMark x1="60382" y1="13686" x2="60621" y2="14774"/>
                        <a14:foregroundMark x1="47971" y1="19907" x2="47971" y2="19907"/>
                        <a14:foregroundMark x1="39379" y1="16019" x2="39379" y2="16019"/>
                        <a14:foregroundMark x1="44391" y1="5754" x2="44391" y2="5754"/>
                        <a14:foregroundMark x1="5967" y1="41680" x2="5967" y2="41680"/>
                        <a14:foregroundMark x1="5489" y1="47900" x2="5489" y2="47900"/>
                        <a14:foregroundMark x1="6444" y1="53810" x2="6444" y2="53810"/>
                        <a14:foregroundMark x1="7876" y1="60031" x2="7876" y2="60031"/>
                        <a14:foregroundMark x1="4773" y1="56765" x2="4773" y2="56765"/>
                        <a14:foregroundMark x1="7637" y1="50389" x2="7637" y2="50389"/>
                        <a14:foregroundMark x1="7637" y1="72317" x2="7637" y2="72317"/>
                        <a14:foregroundMark x1="12411" y1="79316" x2="12411" y2="79316"/>
                        <a14:foregroundMark x1="10740" y1="84914" x2="10740" y2="84914"/>
                        <a14:foregroundMark x1="13365" y1="88491" x2="13365" y2="88491"/>
                        <a14:foregroundMark x1="9308" y1="83204" x2="9308" y2="83204"/>
                        <a14:foregroundMark x1="78520" y1="78849" x2="78520" y2="78849"/>
                        <a14:foregroundMark x1="86396" y1="66874" x2="86396" y2="66874"/>
                        <a14:foregroundMark x1="84964" y1="60964" x2="84964" y2="60964"/>
                        <a14:foregroundMark x1="86874" y1="65474" x2="86874" y2="65474"/>
                        <a14:foregroundMark x1="92124" y1="58787" x2="92124" y2="58787"/>
                        <a14:foregroundMark x1="93317" y1="50544" x2="93317" y2="50544"/>
                        <a14:foregroundMark x1="91885" y1="39502" x2="91885" y2="39502"/>
                        <a14:foregroundMark x1="91408" y1="63453" x2="91408" y2="63453"/>
                        <a14:foregroundMark x1="91885" y1="70918" x2="91885" y2="70918"/>
                        <a14:foregroundMark x1="86874" y1="76205" x2="86874" y2="76205"/>
                        <a14:foregroundMark x1="77327" y1="76361" x2="77327" y2="75583"/>
                        <a14:foregroundMark x1="78520" y1="69673" x2="78520" y2="69673"/>
                        <a14:foregroundMark x1="83532" y1="70295" x2="83532" y2="70295"/>
                        <a14:foregroundMark x1="81384" y1="75117" x2="81384" y2="75117"/>
                        <a14:foregroundMark x1="94272" y1="55832" x2="94272" y2="55832"/>
                        <a14:foregroundMark x1="92601" y1="61897" x2="92601" y2="61897"/>
                        <a14:foregroundMark x1="95465" y1="62830" x2="95465" y2="62830"/>
                        <a14:foregroundMark x1="49642" y1="95334" x2="49642" y2="95334"/>
                        <a14:foregroundMark x1="58473" y1="94246" x2="58473" y2="94246"/>
                        <a14:foregroundMark x1="48926" y1="95490" x2="48926" y2="95490"/>
                        <a14:foregroundMark x1="39141" y1="95490" x2="39141" y2="95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5212" y="2213031"/>
            <a:ext cx="908641" cy="1394406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5B934EB-3BC2-4092-A721-49BBDBF61CC7}"/>
              </a:ext>
            </a:extLst>
          </p:cNvPr>
          <p:cNvSpPr/>
          <p:nvPr/>
        </p:nvSpPr>
        <p:spPr>
          <a:xfrm>
            <a:off x="7545812" y="1872917"/>
            <a:ext cx="2661481" cy="305233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Где безопаснее?</a:t>
            </a:r>
            <a:endParaRPr lang="ru-RU" sz="2000" b="1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E6ECB79-16FF-42EE-A6A5-71C9033692B8}"/>
              </a:ext>
            </a:extLst>
          </p:cNvPr>
          <p:cNvSpPr/>
          <p:nvPr/>
        </p:nvSpPr>
        <p:spPr>
          <a:xfrm>
            <a:off x="536626" y="4410251"/>
            <a:ext cx="2661481" cy="305233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Я не доверяю банкам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E755B11-0427-4F2E-9023-21771FCA3550}"/>
              </a:ext>
            </a:extLst>
          </p:cNvPr>
          <p:cNvSpPr/>
          <p:nvPr/>
        </p:nvSpPr>
        <p:spPr>
          <a:xfrm>
            <a:off x="1867366" y="4809470"/>
            <a:ext cx="2661481" cy="305233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Я не несу деньги в банк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F90AE14-9364-404F-B8C5-22E9ED09402A}"/>
              </a:ext>
            </a:extLst>
          </p:cNvPr>
          <p:cNvSpPr/>
          <p:nvPr/>
        </p:nvSpPr>
        <p:spPr>
          <a:xfrm>
            <a:off x="3198106" y="5241831"/>
            <a:ext cx="2661481" cy="305233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 банков нет денег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F3DD18A-FE2F-49B5-A473-E98679BA9748}"/>
              </a:ext>
            </a:extLst>
          </p:cNvPr>
          <p:cNvSpPr/>
          <p:nvPr/>
        </p:nvSpPr>
        <p:spPr>
          <a:xfrm>
            <a:off x="4528846" y="5666540"/>
            <a:ext cx="2661481" cy="305233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Банки не выдают кредиты бизнесу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7D2153E-7493-49AD-8BB9-6567214EE8EB}"/>
              </a:ext>
            </a:extLst>
          </p:cNvPr>
          <p:cNvSpPr/>
          <p:nvPr/>
        </p:nvSpPr>
        <p:spPr>
          <a:xfrm>
            <a:off x="7495428" y="6041558"/>
            <a:ext cx="2661481" cy="305233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Экономика не развивается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2A353C9-E609-49A0-BC33-351A3D6451CC}"/>
              </a:ext>
            </a:extLst>
          </p:cNvPr>
          <p:cNvSpPr/>
          <p:nvPr/>
        </p:nvSpPr>
        <p:spPr>
          <a:xfrm>
            <a:off x="536626" y="1872917"/>
            <a:ext cx="4521149" cy="13944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r>
              <a:rPr lang="ru-RU" sz="2000" b="1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Тезис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система страхования вкладов повышает доверие к банкам, следовательно способствует развитию экономики.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B9246EA-63D6-4FDC-9511-54CD02285C86}"/>
              </a:ext>
            </a:extLst>
          </p:cNvPr>
          <p:cNvSpPr/>
          <p:nvPr/>
        </p:nvSpPr>
        <p:spPr>
          <a:xfrm>
            <a:off x="401236" y="4091062"/>
            <a:ext cx="9313078" cy="305233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Система страхования вкладов предотвращает развитие следующего сценария:</a:t>
            </a:r>
            <a:endParaRPr lang="ru-RU" sz="2000" b="1" dirty="0"/>
          </a:p>
        </p:txBody>
      </p:sp>
      <p:sp>
        <p:nvSpPr>
          <p:cNvPr id="3" name="Стрелка: изогнутая 2">
            <a:extLst>
              <a:ext uri="{FF2B5EF4-FFF2-40B4-BE49-F238E27FC236}">
                <a16:creationId xmlns:a16="http://schemas.microsoft.com/office/drawing/2014/main" id="{5639DC04-5ED6-4D9E-ABF1-FF9F7076367A}"/>
              </a:ext>
            </a:extLst>
          </p:cNvPr>
          <p:cNvSpPr/>
          <p:nvPr/>
        </p:nvSpPr>
        <p:spPr>
          <a:xfrm flipV="1">
            <a:off x="1308337" y="4758906"/>
            <a:ext cx="425572" cy="35579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Стрелка: изогнутая 19">
            <a:extLst>
              <a:ext uri="{FF2B5EF4-FFF2-40B4-BE49-F238E27FC236}">
                <a16:creationId xmlns:a16="http://schemas.microsoft.com/office/drawing/2014/main" id="{452A6726-72FA-48AC-97CF-91D2B67E9861}"/>
              </a:ext>
            </a:extLst>
          </p:cNvPr>
          <p:cNvSpPr/>
          <p:nvPr/>
        </p:nvSpPr>
        <p:spPr>
          <a:xfrm flipV="1">
            <a:off x="2767968" y="5191267"/>
            <a:ext cx="425572" cy="35579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Стрелка: изогнутая 20">
            <a:extLst>
              <a:ext uri="{FF2B5EF4-FFF2-40B4-BE49-F238E27FC236}">
                <a16:creationId xmlns:a16="http://schemas.microsoft.com/office/drawing/2014/main" id="{6A8FE441-AD8A-402B-857B-B3C74FD25288}"/>
              </a:ext>
            </a:extLst>
          </p:cNvPr>
          <p:cNvSpPr/>
          <p:nvPr/>
        </p:nvSpPr>
        <p:spPr>
          <a:xfrm flipV="1">
            <a:off x="4103274" y="5592090"/>
            <a:ext cx="425572" cy="35579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Стрелка: изогнутая 22">
            <a:extLst>
              <a:ext uri="{FF2B5EF4-FFF2-40B4-BE49-F238E27FC236}">
                <a16:creationId xmlns:a16="http://schemas.microsoft.com/office/drawing/2014/main" id="{B20BFF31-11AE-443E-9064-082C1BD65747}"/>
              </a:ext>
            </a:extLst>
          </p:cNvPr>
          <p:cNvSpPr/>
          <p:nvPr/>
        </p:nvSpPr>
        <p:spPr>
          <a:xfrm flipV="1">
            <a:off x="7069856" y="6041558"/>
            <a:ext cx="425572" cy="35579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549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30D4E7-D853-472E-BAE9-7C1856855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принципы системы страхования вкладов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1ED502D8-1711-4C42-A066-9FCC2EA23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31" b="97521" l="3222" r="98000">
                        <a14:foregroundMark x1="24333" y1="14404" x2="24333" y2="14404"/>
                        <a14:foregroundMark x1="31444" y1="11570" x2="31444" y2="11570"/>
                        <a14:foregroundMark x1="25667" y1="11098" x2="25667" y2="11098"/>
                        <a14:foregroundMark x1="21556" y1="12515" x2="21556" y2="12515"/>
                        <a14:foregroundMark x1="17667" y1="15230" x2="17667" y2="15230"/>
                        <a14:foregroundMark x1="21000" y1="17237" x2="21000" y2="17237"/>
                        <a14:foregroundMark x1="35778" y1="5431" x2="35778" y2="5431"/>
                        <a14:foregroundMark x1="34444" y1="9445" x2="34444" y2="9445"/>
                        <a14:foregroundMark x1="33000" y1="8028" x2="33000" y2="8028"/>
                        <a14:foregroundMark x1="34556" y1="7556" x2="34556" y2="7556"/>
                        <a14:foregroundMark x1="69444" y1="10153" x2="69444" y2="10153"/>
                        <a14:foregroundMark x1="72667" y1="13223" x2="72667" y2="13223"/>
                        <a14:foregroundMark x1="74889" y1="15112" x2="74889" y2="15112"/>
                        <a14:foregroundMark x1="76667" y1="16411" x2="76667" y2="16765"/>
                        <a14:foregroundMark x1="78667" y1="17946" x2="78667" y2="17946"/>
                        <a14:foregroundMark x1="92667" y1="45927" x2="92667" y2="45927"/>
                        <a14:foregroundMark x1="92111" y1="51358" x2="92111" y2="51358"/>
                        <a14:foregroundMark x1="90778" y1="56907" x2="90667" y2="57733"/>
                        <a14:foregroundMark x1="90111" y1="60567" x2="90000" y2="61157"/>
                        <a14:foregroundMark x1="96778" y1="34357" x2="96778" y2="34357"/>
                        <a14:foregroundMark x1="98000" y1="34829" x2="98000" y2="34829"/>
                        <a14:foregroundMark x1="4222" y1="43211" x2="4222" y2="43211"/>
                        <a14:foregroundMark x1="8444" y1="45336" x2="8444" y2="45336"/>
                        <a14:foregroundMark x1="4222" y1="45100" x2="4222" y2="45100"/>
                        <a14:foregroundMark x1="4000" y1="50531" x2="4000" y2="50531"/>
                        <a14:foregroundMark x1="6889" y1="66942" x2="6889" y2="66942"/>
                        <a14:foregroundMark x1="7889" y1="87603" x2="7889" y2="87603"/>
                        <a14:foregroundMark x1="11444" y1="90673" x2="11444" y2="90673"/>
                        <a14:foregroundMark x1="26222" y1="88902" x2="26222" y2="88902"/>
                        <a14:foregroundMark x1="49889" y1="90083" x2="49889" y2="90083"/>
                        <a14:foregroundMark x1="67111" y1="90791" x2="67111" y2="90791"/>
                        <a14:foregroundMark x1="83222" y1="91381" x2="83222" y2="91381"/>
                        <a14:foregroundMark x1="92889" y1="93152" x2="92889" y2="93152"/>
                        <a14:foregroundMark x1="42889" y1="97521" x2="42889" y2="97521"/>
                        <a14:foregroundMark x1="3222" y1="88312" x2="3222" y2="88312"/>
                        <a14:foregroundMark x1="39667" y1="24439" x2="39667" y2="24439"/>
                        <a14:foregroundMark x1="40222" y1="25502" x2="40222" y2="25502"/>
                        <a14:foregroundMark x1="47111" y1="24321" x2="47111" y2="24321"/>
                        <a14:foregroundMark x1="47333" y1="23495" x2="47333" y2="23495"/>
                        <a14:foregroundMark x1="54222" y1="23613" x2="54222" y2="23613"/>
                        <a14:foregroundMark x1="58778" y1="23140" x2="58778" y2="231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2177100"/>
            <a:ext cx="1077137" cy="101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AD1ACE70-BA11-429E-99E4-1C4AEDE2A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31" b="97521" l="3222" r="98000">
                        <a14:foregroundMark x1="24333" y1="14404" x2="24333" y2="14404"/>
                        <a14:foregroundMark x1="31444" y1="11570" x2="31444" y2="11570"/>
                        <a14:foregroundMark x1="25667" y1="11098" x2="25667" y2="11098"/>
                        <a14:foregroundMark x1="21556" y1="12515" x2="21556" y2="12515"/>
                        <a14:foregroundMark x1="17667" y1="15230" x2="17667" y2="15230"/>
                        <a14:foregroundMark x1="21000" y1="17237" x2="21000" y2="17237"/>
                        <a14:foregroundMark x1="35778" y1="5431" x2="35778" y2="5431"/>
                        <a14:foregroundMark x1="34444" y1="9445" x2="34444" y2="9445"/>
                        <a14:foregroundMark x1="33000" y1="8028" x2="33000" y2="8028"/>
                        <a14:foregroundMark x1="34556" y1="7556" x2="34556" y2="7556"/>
                        <a14:foregroundMark x1="69444" y1="10153" x2="69444" y2="10153"/>
                        <a14:foregroundMark x1="72667" y1="13223" x2="72667" y2="13223"/>
                        <a14:foregroundMark x1="74889" y1="15112" x2="74889" y2="15112"/>
                        <a14:foregroundMark x1="76667" y1="16411" x2="76667" y2="16765"/>
                        <a14:foregroundMark x1="78667" y1="17946" x2="78667" y2="17946"/>
                        <a14:foregroundMark x1="92667" y1="45927" x2="92667" y2="45927"/>
                        <a14:foregroundMark x1="92111" y1="51358" x2="92111" y2="51358"/>
                        <a14:foregroundMark x1="90778" y1="56907" x2="90667" y2="57733"/>
                        <a14:foregroundMark x1="90111" y1="60567" x2="90000" y2="61157"/>
                        <a14:foregroundMark x1="96778" y1="34357" x2="96778" y2="34357"/>
                        <a14:foregroundMark x1="98000" y1="34829" x2="98000" y2="34829"/>
                        <a14:foregroundMark x1="4222" y1="43211" x2="4222" y2="43211"/>
                        <a14:foregroundMark x1="8444" y1="45336" x2="8444" y2="45336"/>
                        <a14:foregroundMark x1="4222" y1="45100" x2="4222" y2="45100"/>
                        <a14:foregroundMark x1="4000" y1="50531" x2="4000" y2="50531"/>
                        <a14:foregroundMark x1="6889" y1="66942" x2="6889" y2="66942"/>
                        <a14:foregroundMark x1="7889" y1="87603" x2="7889" y2="87603"/>
                        <a14:foregroundMark x1="11444" y1="90673" x2="11444" y2="90673"/>
                        <a14:foregroundMark x1="26222" y1="88902" x2="26222" y2="88902"/>
                        <a14:foregroundMark x1="49889" y1="90083" x2="49889" y2="90083"/>
                        <a14:foregroundMark x1="67111" y1="90791" x2="67111" y2="90791"/>
                        <a14:foregroundMark x1="83222" y1="91381" x2="83222" y2="91381"/>
                        <a14:foregroundMark x1="92889" y1="93152" x2="92889" y2="93152"/>
                        <a14:foregroundMark x1="42889" y1="97521" x2="42889" y2="97521"/>
                        <a14:foregroundMark x1="3222" y1="88312" x2="3222" y2="88312"/>
                        <a14:foregroundMark x1="39667" y1="24439" x2="39667" y2="24439"/>
                        <a14:foregroundMark x1="40222" y1="25502" x2="40222" y2="25502"/>
                        <a14:foregroundMark x1="47111" y1="24321" x2="47111" y2="24321"/>
                        <a14:foregroundMark x1="47333" y1="23495" x2="47333" y2="23495"/>
                        <a14:foregroundMark x1="54222" y1="23613" x2="54222" y2="23613"/>
                        <a14:foregroundMark x1="58778" y1="23140" x2="58778" y2="231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199" y="3310575"/>
            <a:ext cx="1077137" cy="101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F0463A93-B573-41C3-B3B5-4493827E3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31" b="97521" l="3222" r="98000">
                        <a14:foregroundMark x1="24333" y1="14404" x2="24333" y2="14404"/>
                        <a14:foregroundMark x1="31444" y1="11570" x2="31444" y2="11570"/>
                        <a14:foregroundMark x1="25667" y1="11098" x2="25667" y2="11098"/>
                        <a14:foregroundMark x1="21556" y1="12515" x2="21556" y2="12515"/>
                        <a14:foregroundMark x1="17667" y1="15230" x2="17667" y2="15230"/>
                        <a14:foregroundMark x1="21000" y1="17237" x2="21000" y2="17237"/>
                        <a14:foregroundMark x1="35778" y1="5431" x2="35778" y2="5431"/>
                        <a14:foregroundMark x1="34444" y1="9445" x2="34444" y2="9445"/>
                        <a14:foregroundMark x1="33000" y1="8028" x2="33000" y2="8028"/>
                        <a14:foregroundMark x1="34556" y1="7556" x2="34556" y2="7556"/>
                        <a14:foregroundMark x1="69444" y1="10153" x2="69444" y2="10153"/>
                        <a14:foregroundMark x1="72667" y1="13223" x2="72667" y2="13223"/>
                        <a14:foregroundMark x1="74889" y1="15112" x2="74889" y2="15112"/>
                        <a14:foregroundMark x1="76667" y1="16411" x2="76667" y2="16765"/>
                        <a14:foregroundMark x1="78667" y1="17946" x2="78667" y2="17946"/>
                        <a14:foregroundMark x1="92667" y1="45927" x2="92667" y2="45927"/>
                        <a14:foregroundMark x1="92111" y1="51358" x2="92111" y2="51358"/>
                        <a14:foregroundMark x1="90778" y1="56907" x2="90667" y2="57733"/>
                        <a14:foregroundMark x1="90111" y1="60567" x2="90000" y2="61157"/>
                        <a14:foregroundMark x1="96778" y1="34357" x2="96778" y2="34357"/>
                        <a14:foregroundMark x1="98000" y1="34829" x2="98000" y2="34829"/>
                        <a14:foregroundMark x1="4222" y1="43211" x2="4222" y2="43211"/>
                        <a14:foregroundMark x1="8444" y1="45336" x2="8444" y2="45336"/>
                        <a14:foregroundMark x1="4222" y1="45100" x2="4222" y2="45100"/>
                        <a14:foregroundMark x1="4000" y1="50531" x2="4000" y2="50531"/>
                        <a14:foregroundMark x1="6889" y1="66942" x2="6889" y2="66942"/>
                        <a14:foregroundMark x1="7889" y1="87603" x2="7889" y2="87603"/>
                        <a14:foregroundMark x1="11444" y1="90673" x2="11444" y2="90673"/>
                        <a14:foregroundMark x1="26222" y1="88902" x2="26222" y2="88902"/>
                        <a14:foregroundMark x1="49889" y1="90083" x2="49889" y2="90083"/>
                        <a14:foregroundMark x1="67111" y1="90791" x2="67111" y2="90791"/>
                        <a14:foregroundMark x1="83222" y1="91381" x2="83222" y2="91381"/>
                        <a14:foregroundMark x1="92889" y1="93152" x2="92889" y2="93152"/>
                        <a14:foregroundMark x1="42889" y1="97521" x2="42889" y2="97521"/>
                        <a14:foregroundMark x1="3222" y1="88312" x2="3222" y2="88312"/>
                        <a14:foregroundMark x1="39667" y1="24439" x2="39667" y2="24439"/>
                        <a14:foregroundMark x1="40222" y1="25502" x2="40222" y2="25502"/>
                        <a14:foregroundMark x1="47111" y1="24321" x2="47111" y2="24321"/>
                        <a14:foregroundMark x1="47333" y1="23495" x2="47333" y2="23495"/>
                        <a14:foregroundMark x1="54222" y1="23613" x2="54222" y2="23613"/>
                        <a14:foregroundMark x1="58778" y1="23140" x2="58778" y2="231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198" y="4407699"/>
            <a:ext cx="1077137" cy="101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C7646EC6-7C51-438B-9FA1-58EA92137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31" b="97521" l="3222" r="98000">
                        <a14:foregroundMark x1="24333" y1="14404" x2="24333" y2="14404"/>
                        <a14:foregroundMark x1="31444" y1="11570" x2="31444" y2="11570"/>
                        <a14:foregroundMark x1="25667" y1="11098" x2="25667" y2="11098"/>
                        <a14:foregroundMark x1="21556" y1="12515" x2="21556" y2="12515"/>
                        <a14:foregroundMark x1="17667" y1="15230" x2="17667" y2="15230"/>
                        <a14:foregroundMark x1="21000" y1="17237" x2="21000" y2="17237"/>
                        <a14:foregroundMark x1="35778" y1="5431" x2="35778" y2="5431"/>
                        <a14:foregroundMark x1="34444" y1="9445" x2="34444" y2="9445"/>
                        <a14:foregroundMark x1="33000" y1="8028" x2="33000" y2="8028"/>
                        <a14:foregroundMark x1="34556" y1="7556" x2="34556" y2="7556"/>
                        <a14:foregroundMark x1="69444" y1="10153" x2="69444" y2="10153"/>
                        <a14:foregroundMark x1="72667" y1="13223" x2="72667" y2="13223"/>
                        <a14:foregroundMark x1="74889" y1="15112" x2="74889" y2="15112"/>
                        <a14:foregroundMark x1="76667" y1="16411" x2="76667" y2="16765"/>
                        <a14:foregroundMark x1="78667" y1="17946" x2="78667" y2="17946"/>
                        <a14:foregroundMark x1="92667" y1="45927" x2="92667" y2="45927"/>
                        <a14:foregroundMark x1="92111" y1="51358" x2="92111" y2="51358"/>
                        <a14:foregroundMark x1="90778" y1="56907" x2="90667" y2="57733"/>
                        <a14:foregroundMark x1="90111" y1="60567" x2="90000" y2="61157"/>
                        <a14:foregroundMark x1="96778" y1="34357" x2="96778" y2="34357"/>
                        <a14:foregroundMark x1="98000" y1="34829" x2="98000" y2="34829"/>
                        <a14:foregroundMark x1="4222" y1="43211" x2="4222" y2="43211"/>
                        <a14:foregroundMark x1="8444" y1="45336" x2="8444" y2="45336"/>
                        <a14:foregroundMark x1="4222" y1="45100" x2="4222" y2="45100"/>
                        <a14:foregroundMark x1="4000" y1="50531" x2="4000" y2="50531"/>
                        <a14:foregroundMark x1="6889" y1="66942" x2="6889" y2="66942"/>
                        <a14:foregroundMark x1="7889" y1="87603" x2="7889" y2="87603"/>
                        <a14:foregroundMark x1="11444" y1="90673" x2="11444" y2="90673"/>
                        <a14:foregroundMark x1="26222" y1="88902" x2="26222" y2="88902"/>
                        <a14:foregroundMark x1="49889" y1="90083" x2="49889" y2="90083"/>
                        <a14:foregroundMark x1="67111" y1="90791" x2="67111" y2="90791"/>
                        <a14:foregroundMark x1="83222" y1="91381" x2="83222" y2="91381"/>
                        <a14:foregroundMark x1="92889" y1="93152" x2="92889" y2="93152"/>
                        <a14:foregroundMark x1="42889" y1="97521" x2="42889" y2="97521"/>
                        <a14:foregroundMark x1="3222" y1="88312" x2="3222" y2="88312"/>
                        <a14:foregroundMark x1="39667" y1="24439" x2="39667" y2="24439"/>
                        <a14:foregroundMark x1="40222" y1="25502" x2="40222" y2="25502"/>
                        <a14:foregroundMark x1="47111" y1="24321" x2="47111" y2="24321"/>
                        <a14:foregroundMark x1="47333" y1="23495" x2="47333" y2="23495"/>
                        <a14:foregroundMark x1="54222" y1="23613" x2="54222" y2="23613"/>
                        <a14:foregroundMark x1="58778" y1="23140" x2="58778" y2="231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197" y="5541174"/>
            <a:ext cx="1077137" cy="101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12F6052E-9B3A-4180-8C6D-56D73705C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05" b="93250" l="10000" r="90000">
                        <a14:foregroundMark x1="39733" y1="15986" x2="39733" y2="15986"/>
                        <a14:foregroundMark x1="47867" y1="25044" x2="47867" y2="25044"/>
                        <a14:foregroundMark x1="58400" y1="14565" x2="58400" y2="14565"/>
                        <a14:foregroundMark x1="57333" y1="9591" x2="57333" y2="9591"/>
                        <a14:foregroundMark x1="55067" y1="7282" x2="55067" y2="7282"/>
                        <a14:foregroundMark x1="40533" y1="52220" x2="40533" y2="52220"/>
                        <a14:foregroundMark x1="40933" y1="82593" x2="40933" y2="82593"/>
                        <a14:foregroundMark x1="49600" y1="79396" x2="49600" y2="79396"/>
                        <a14:foregroundMark x1="66667" y1="80284" x2="66667" y2="80284"/>
                        <a14:foregroundMark x1="53600" y1="93250" x2="53600" y2="93250"/>
                        <a14:foregroundMark x1="62400" y1="92718" x2="62400" y2="92718"/>
                        <a14:foregroundMark x1="44667" y1="56306" x2="44667" y2="56306"/>
                        <a14:foregroundMark x1="52933" y1="59503" x2="52933" y2="595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7675" y="3301886"/>
            <a:ext cx="2724150" cy="204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25AA936F-C28A-4924-9C03-50757C6475D9}"/>
              </a:ext>
            </a:extLst>
          </p:cNvPr>
          <p:cNvSpPr/>
          <p:nvPr/>
        </p:nvSpPr>
        <p:spPr>
          <a:xfrm rot="1201853">
            <a:off x="2260563" y="3095010"/>
            <a:ext cx="2449557" cy="2809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4A2140D-97F8-482A-A7DE-E5A1053D3999}"/>
              </a:ext>
            </a:extLst>
          </p:cNvPr>
          <p:cNvSpPr/>
          <p:nvPr/>
        </p:nvSpPr>
        <p:spPr>
          <a:xfrm rot="1300742">
            <a:off x="2304589" y="2695647"/>
            <a:ext cx="2661481" cy="305233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Обязательные взносы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10EEB6D6-C123-496C-BFD7-2D02452DD6BD}"/>
              </a:ext>
            </a:extLst>
          </p:cNvPr>
          <p:cNvSpPr/>
          <p:nvPr/>
        </p:nvSpPr>
        <p:spPr>
          <a:xfrm rot="20398147" flipV="1">
            <a:off x="2260561" y="5432096"/>
            <a:ext cx="2449557" cy="2809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id="{FB26EA57-13A9-4947-90F8-4D0385145547}"/>
              </a:ext>
            </a:extLst>
          </p:cNvPr>
          <p:cNvSpPr/>
          <p:nvPr/>
        </p:nvSpPr>
        <p:spPr>
          <a:xfrm rot="331909">
            <a:off x="2194553" y="3889150"/>
            <a:ext cx="2449557" cy="2809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6E41C996-9B94-4A43-A401-222FA60C36D6}"/>
              </a:ext>
            </a:extLst>
          </p:cNvPr>
          <p:cNvSpPr/>
          <p:nvPr/>
        </p:nvSpPr>
        <p:spPr>
          <a:xfrm rot="21268091" flipV="1">
            <a:off x="2194552" y="4636122"/>
            <a:ext cx="2449557" cy="2809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9BA3F01-918D-4995-9EA5-EB46FCD300CC}"/>
              </a:ext>
            </a:extLst>
          </p:cNvPr>
          <p:cNvSpPr/>
          <p:nvPr/>
        </p:nvSpPr>
        <p:spPr>
          <a:xfrm>
            <a:off x="8627979" y="1940954"/>
            <a:ext cx="3379622" cy="8579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Вкладчики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(ФЛ, ИП и отдельные ЮЛ)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DC81C20F-2FFA-44A3-B03C-EF70F97FA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33" b="89971" l="7333" r="91222">
                        <a14:foregroundMark x1="31778" y1="33628" x2="31778" y2="33628"/>
                        <a14:foregroundMark x1="52333" y1="34415" x2="52333" y2="34415"/>
                        <a14:foregroundMark x1="70111" y1="27532" x2="70111" y2="27532"/>
                        <a14:foregroundMark x1="67889" y1="36775" x2="67889" y2="36775"/>
                        <a14:foregroundMark x1="78889" y1="36971" x2="78889" y2="36971"/>
                        <a14:foregroundMark x1="82222" y1="37365" x2="82222" y2="37365"/>
                        <a14:foregroundMark x1="82556" y1="41003" x2="82556" y2="41003"/>
                        <a14:foregroundMark x1="91333" y1="41101" x2="91333" y2="41101"/>
                        <a14:foregroundMark x1="89667" y1="40708" x2="89667" y2="40708"/>
                        <a14:foregroundMark x1="7333" y1="41396" x2="7333" y2="41396"/>
                        <a14:foregroundMark x1="18444" y1="44739" x2="18444" y2="44739"/>
                        <a14:foregroundMark x1="20556" y1="41396" x2="20556" y2="41396"/>
                        <a14:foregroundMark x1="18333" y1="33432" x2="18333" y2="33432"/>
                        <a14:foregroundMark x1="18111" y1="36382" x2="18111" y2="36382"/>
                        <a14:foregroundMark x1="18778" y1="42085" x2="18778" y2="42085"/>
                        <a14:foregroundMark x1="18333" y1="46018" x2="18333" y2="46018"/>
                        <a14:foregroundMark x1="51556" y1="35005" x2="51556" y2="35005"/>
                        <a14:foregroundMark x1="51556" y1="24877" x2="51556" y2="24877"/>
                        <a14:foregroundMark x1="67222" y1="35595" x2="67222" y2="35595"/>
                        <a14:foregroundMark x1="83444" y1="36382" x2="83444" y2="363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56672" y="1998517"/>
            <a:ext cx="3245235" cy="366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трелка: вправо 17">
            <a:extLst>
              <a:ext uri="{FF2B5EF4-FFF2-40B4-BE49-F238E27FC236}">
                <a16:creationId xmlns:a16="http://schemas.microsoft.com/office/drawing/2014/main" id="{8C48AFBB-9BD8-4CE4-A39F-83410C196C3D}"/>
              </a:ext>
            </a:extLst>
          </p:cNvPr>
          <p:cNvSpPr/>
          <p:nvPr/>
        </p:nvSpPr>
        <p:spPr>
          <a:xfrm>
            <a:off x="6923651" y="3665711"/>
            <a:ext cx="1262734" cy="5229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1A6422F-4B9C-43E2-97D4-9DB4A479A6CE}"/>
              </a:ext>
            </a:extLst>
          </p:cNvPr>
          <p:cNvSpPr/>
          <p:nvPr/>
        </p:nvSpPr>
        <p:spPr>
          <a:xfrm>
            <a:off x="-186665" y="1083033"/>
            <a:ext cx="3379622" cy="8579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Банки-участники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(все банки, работающие со вкладами)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7FABD0B-9ABB-4D73-A117-B9822DD28A95}"/>
              </a:ext>
            </a:extLst>
          </p:cNvPr>
          <p:cNvSpPr/>
          <p:nvPr/>
        </p:nvSpPr>
        <p:spPr>
          <a:xfrm>
            <a:off x="6277092" y="2863801"/>
            <a:ext cx="2661481" cy="857921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 1,4 млн - вклады</a:t>
            </a:r>
          </a:p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До 10 млн -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эскроу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76923254-6356-491E-A9FA-1A4681C79349}"/>
              </a:ext>
            </a:extLst>
          </p:cNvPr>
          <p:cNvSpPr/>
          <p:nvPr/>
        </p:nvSpPr>
        <p:spPr>
          <a:xfrm>
            <a:off x="6191639" y="5290804"/>
            <a:ext cx="6109260" cy="8579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Выплаты в случае отзыва у банка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лицензии или введения моратория на удовлетворение требований кредиторов</a:t>
            </a:r>
          </a:p>
        </p:txBody>
      </p:sp>
    </p:spTree>
    <p:extLst>
      <p:ext uri="{BB962C8B-B14F-4D97-AF65-F5344CB8AC3E}">
        <p14:creationId xmlns:p14="http://schemas.microsoft.com/office/powerpoint/2010/main" val="1171560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30D4E7-D853-472E-BAE9-7C1856855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24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Вклады, подлежащие страхованию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9BA3F01-918D-4995-9EA5-EB46FCD300CC}"/>
              </a:ext>
            </a:extLst>
          </p:cNvPr>
          <p:cNvSpPr/>
          <p:nvPr/>
        </p:nvSpPr>
        <p:spPr>
          <a:xfrm>
            <a:off x="103718" y="1125786"/>
            <a:ext cx="2860674" cy="70008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Вклады физических лиц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3FBF337-204B-450F-9C69-F821A0753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4667" l="2200" r="96000">
                        <a14:foregroundMark x1="90267" y1="46933" x2="90267" y2="46933"/>
                        <a14:foregroundMark x1="91533" y1="36133" x2="91533" y2="36133"/>
                        <a14:foregroundMark x1="94333" y1="53333" x2="94333" y2="53333"/>
                        <a14:foregroundMark x1="94467" y1="55667" x2="94467" y2="55667"/>
                        <a14:foregroundMark x1="81933" y1="66667" x2="81933" y2="66667"/>
                        <a14:foregroundMark x1="55133" y1="89000" x2="55133" y2="89000"/>
                        <a14:foregroundMark x1="53200" y1="94733" x2="53200" y2="94733"/>
                        <a14:foregroundMark x1="6267" y1="73733" x2="6267" y2="73733"/>
                        <a14:foregroundMark x1="5533" y1="51667" x2="5533" y2="51667"/>
                        <a14:foregroundMark x1="5867" y1="67800" x2="5867" y2="67800"/>
                        <a14:foregroundMark x1="2200" y1="66133" x2="2200" y2="66133"/>
                        <a14:foregroundMark x1="96000" y1="50400" x2="96000" y2="50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6620" y="1861467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E9D129FA-E1AC-4CA5-97C8-AD2957FB6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558" b="89918" l="10000" r="90000">
                        <a14:foregroundMark x1="73203" y1="8558" x2="73203" y2="85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718" y="2101104"/>
            <a:ext cx="2580928" cy="179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6EDF3B90-3A3D-47CF-8EE8-3DB80B3D0CE5}"/>
              </a:ext>
            </a:extLst>
          </p:cNvPr>
          <p:cNvSpPr/>
          <p:nvPr/>
        </p:nvSpPr>
        <p:spPr>
          <a:xfrm>
            <a:off x="4278745" y="1115379"/>
            <a:ext cx="2860674" cy="67816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Счета ИП и </a:t>
            </a: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отдельных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ЮЛ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984ED343-CC05-4DD7-BB22-F48D4F724374}"/>
              </a:ext>
            </a:extLst>
          </p:cNvPr>
          <p:cNvSpPr/>
          <p:nvPr/>
        </p:nvSpPr>
        <p:spPr>
          <a:xfrm>
            <a:off x="3432640" y="4007276"/>
            <a:ext cx="7134045" cy="246492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Малый бизнес (ИП и ЮЛ).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Товарищества собственников недвижимости.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Потребительские кооперативы.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Казачьи общества.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Общины малых народов.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Религиозные организации.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Благотворительные фонды.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Исполнители общественно-полезных услуг.</a:t>
            </a:r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CE7D085E-6EB2-49A7-A5DC-4A807C6C6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85" b="99359" l="9632" r="89802">
                        <a14:foregroundMark x1="73654" y1="24038" x2="73654" y2="24038"/>
                        <a14:foregroundMark x1="49858" y1="7372" x2="49858" y2="7372"/>
                        <a14:foregroundMark x1="64306" y1="2885" x2="64306" y2="2885"/>
                        <a14:foregroundMark x1="71388" y1="76603" x2="71388" y2="76603"/>
                        <a14:foregroundMark x1="81303" y1="62179" x2="81303" y2="62179"/>
                        <a14:foregroundMark x1="80453" y1="63782" x2="80453" y2="63782"/>
                        <a14:foregroundMark x1="78187" y1="63462" x2="78187" y2="63462"/>
                        <a14:foregroundMark x1="77054" y1="65064" x2="77054" y2="65064"/>
                        <a14:foregroundMark x1="76771" y1="66346" x2="76771" y2="66346"/>
                        <a14:foregroundMark x1="75637" y1="67628" x2="75354" y2="68269"/>
                        <a14:foregroundMark x1="73938" y1="69872" x2="73938" y2="69872"/>
                        <a14:foregroundMark x1="70255" y1="71474" x2="70255" y2="71474"/>
                        <a14:foregroundMark x1="68839" y1="72115" x2="68839" y2="72115"/>
                        <a14:foregroundMark x1="66572" y1="74038" x2="66572" y2="74038"/>
                        <a14:foregroundMark x1="71671" y1="70513" x2="71671" y2="70513"/>
                        <a14:foregroundMark x1="73371" y1="68590" x2="73371" y2="68590"/>
                        <a14:foregroundMark x1="75071" y1="66667" x2="75071" y2="66667"/>
                        <a14:foregroundMark x1="68272" y1="72756" x2="68272" y2="72756"/>
                        <a14:foregroundMark x1="65156" y1="74359" x2="64589" y2="74679"/>
                        <a14:foregroundMark x1="62323" y1="75962" x2="62040" y2="76282"/>
                        <a14:foregroundMark x1="61190" y1="76923" x2="60623" y2="77564"/>
                        <a14:foregroundMark x1="59207" y1="78526" x2="58640" y2="78846"/>
                        <a14:foregroundMark x1="57507" y1="79808" x2="57224" y2="80128"/>
                        <a14:foregroundMark x1="56374" y1="81090" x2="56374" y2="81090"/>
                        <a14:foregroundMark x1="54391" y1="82051" x2="54108" y2="82372"/>
                        <a14:foregroundMark x1="52975" y1="83333" x2="52975" y2="83333"/>
                        <a14:foregroundMark x1="52125" y1="83654" x2="52125" y2="83654"/>
                        <a14:foregroundMark x1="74788" y1="90064" x2="74788" y2="90064"/>
                        <a14:foregroundMark x1="68555" y1="93590" x2="68555" y2="93590"/>
                        <a14:foregroundMark x1="83853" y1="86859" x2="83853" y2="86859"/>
                        <a14:foregroundMark x1="85269" y1="86538" x2="85269" y2="86538"/>
                        <a14:foregroundMark x1="69405" y1="90705" x2="69405" y2="90705"/>
                        <a14:foregroundMark x1="58924" y1="97756" x2="58924" y2="97756"/>
                        <a14:foregroundMark x1="49575" y1="99038" x2="49575" y2="99038"/>
                        <a14:foregroundMark x1="24079" y1="99359" x2="24079" y2="99359"/>
                        <a14:foregroundMark x1="28612" y1="97115" x2="28612" y2="97115"/>
                        <a14:foregroundMark x1="29178" y1="92628" x2="29178" y2="92628"/>
                        <a14:foregroundMark x1="32295" y1="87500" x2="32295" y2="87500"/>
                        <a14:foregroundMark x1="52975" y1="40385" x2="52975" y2="40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9419" y="1263230"/>
            <a:ext cx="2206161" cy="194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>
            <a:extLst>
              <a:ext uri="{FF2B5EF4-FFF2-40B4-BE49-F238E27FC236}">
                <a16:creationId xmlns:a16="http://schemas.microsoft.com/office/drawing/2014/main" id="{CFBF9148-31B4-414B-95A3-FA0AD4B95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177" b="89557" l="5243" r="93592">
                        <a14:foregroundMark x1="38641" y1="24684" x2="38641" y2="24684"/>
                        <a14:foregroundMark x1="33204" y1="33228" x2="33204" y2="33228"/>
                        <a14:foregroundMark x1="24272" y1="32595" x2="24272" y2="32595"/>
                        <a14:foregroundMark x1="16893" y1="18038" x2="16893" y2="18038"/>
                        <a14:foregroundMark x1="16893" y1="15190" x2="16893" y2="15190"/>
                        <a14:foregroundMark x1="47379" y1="18671" x2="47379" y2="18671"/>
                        <a14:foregroundMark x1="40000" y1="12025" x2="40000" y2="12025"/>
                        <a14:foregroundMark x1="33981" y1="9494" x2="33981" y2="9494"/>
                        <a14:foregroundMark x1="29903" y1="9494" x2="29903" y2="9494"/>
                        <a14:foregroundMark x1="22913" y1="11076" x2="22913" y2="11076"/>
                        <a14:foregroundMark x1="19806" y1="12975" x2="19806" y2="12975"/>
                        <a14:foregroundMark x1="8932" y1="27848" x2="8932" y2="27848"/>
                        <a14:foregroundMark x1="5243" y1="46519" x2="5243" y2="46519"/>
                        <a14:foregroundMark x1="79612" y1="52215" x2="79612" y2="52215"/>
                        <a14:foregroundMark x1="93786" y1="46835" x2="93786" y2="46835"/>
                        <a14:foregroundMark x1="83301" y1="24367" x2="83301" y2="24367"/>
                        <a14:foregroundMark x1="75922" y1="9177" x2="75922" y2="91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9361" y="2173044"/>
            <a:ext cx="3290360" cy="201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A30C8A09-ADB9-4FFF-BB40-13D51C469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000" b="96889" l="10000" r="94667">
                        <a14:foregroundMark x1="61000" y1="8000" x2="61000" y2="8000"/>
                        <a14:foregroundMark x1="80000" y1="93222" x2="80000" y2="93222"/>
                        <a14:foregroundMark x1="56000" y1="88556" x2="56000" y2="88556"/>
                        <a14:foregroundMark x1="27333" y1="96889" x2="27333" y2="96889"/>
                        <a14:foregroundMark x1="94667" y1="84556" x2="94667" y2="84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0115" y="799027"/>
            <a:ext cx="1626375" cy="162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>
            <a:extLst>
              <a:ext uri="{FF2B5EF4-FFF2-40B4-BE49-F238E27FC236}">
                <a16:creationId xmlns:a16="http://schemas.microsoft.com/office/drawing/2014/main" id="{5CF00116-9B29-44BD-94A5-5B01FA574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429" b="95857" l="10000" r="90000">
                        <a14:foregroundMark x1="46571" y1="7571" x2="46571" y2="7571"/>
                        <a14:foregroundMark x1="56000" y1="92714" x2="56000" y2="92714"/>
                        <a14:foregroundMark x1="29714" y1="90857" x2="29714" y2="90857"/>
                        <a14:foregroundMark x1="53286" y1="95857" x2="53286" y2="95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3818" y="3017751"/>
            <a:ext cx="2148798" cy="214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798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30D4E7-D853-472E-BAE9-7C1856855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Внешнее управление системой страхования вкладов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7C0150F9-993E-44C2-A111-EE57A07029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92" t="15674" r="21212" b="20689"/>
          <a:stretch/>
        </p:blipFill>
        <p:spPr bwMode="auto">
          <a:xfrm>
            <a:off x="547067" y="945672"/>
            <a:ext cx="2009775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917B000F-9E60-4471-8580-CDBEFFEA39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0667" y1="19875" x2="50667" y2="19875"/>
                        <a14:foregroundMark x1="51583" y1="59625" x2="51583" y2="59625"/>
                        <a14:foregroundMark x1="48833" y1="60375" x2="48833" y2="60375"/>
                        <a14:foregroundMark x1="45917" y1="60750" x2="45917" y2="60750"/>
                        <a14:foregroundMark x1="41083" y1="60500" x2="41083" y2="60500"/>
                        <a14:foregroundMark x1="37000" y1="60500" x2="37000" y2="60500"/>
                        <a14:foregroundMark x1="31583" y1="60125" x2="31583" y2="60125"/>
                        <a14:foregroundMark x1="29417" y1="60000" x2="29417" y2="60000"/>
                        <a14:foregroundMark x1="50167" y1="19750" x2="50167" y2="19750"/>
                        <a14:foregroundMark x1="50917" y1="19875" x2="50917" y2="19875"/>
                        <a14:foregroundMark x1="50167" y1="19000" x2="50167" y2="19000"/>
                        <a14:foregroundMark x1="51000" y1="19000" x2="51000" y2="19000"/>
                        <a14:foregroundMark x1="51333" y1="19000" x2="51333" y2="19000"/>
                        <a14:foregroundMark x1="71500" y1="60250" x2="71500" y2="60250"/>
                        <a14:foregroundMark x1="68250" y1="60000" x2="68250" y2="60000"/>
                        <a14:foregroundMark x1="63417" y1="59875" x2="63417" y2="59875"/>
                        <a14:foregroundMark x1="59833" y1="60375" x2="59833" y2="60375"/>
                        <a14:foregroundMark x1="57750" y1="60375" x2="57750" y2="60375"/>
                        <a14:foregroundMark x1="77667" y1="60375" x2="77667" y2="60375"/>
                        <a14:foregroundMark x1="71417" y1="67750" x2="71417" y2="67750"/>
                        <a14:foregroundMark x1="64917" y1="67375" x2="64917" y2="67375"/>
                        <a14:foregroundMark x1="61750" y1="68000" x2="61750" y2="68000"/>
                        <a14:foregroundMark x1="56833" y1="68375" x2="56833" y2="68375"/>
                        <a14:foregroundMark x1="54833" y1="68500" x2="54833" y2="68500"/>
                        <a14:foregroundMark x1="53167" y1="64875" x2="53167" y2="64875"/>
                        <a14:foregroundMark x1="70250" y1="64875" x2="70250" y2="64875"/>
                        <a14:foregroundMark x1="54000" y1="64875" x2="54000" y2="64875"/>
                        <a14:foregroundMark x1="50583" y1="67500" x2="50583" y2="67500"/>
                        <a14:foregroundMark x1="43750" y1="67500" x2="43750" y2="67500"/>
                        <a14:foregroundMark x1="40500" y1="67000" x2="40500" y2="67000"/>
                        <a14:foregroundMark x1="38417" y1="67625" x2="38417" y2="67625"/>
                        <a14:foregroundMark x1="33917" y1="67875" x2="33917" y2="67875"/>
                        <a14:foregroundMark x1="35750" y1="75875" x2="35750" y2="75875"/>
                        <a14:foregroundMark x1="39167" y1="75750" x2="39167" y2="75750"/>
                        <a14:foregroundMark x1="43583" y1="75500" x2="43583" y2="75500"/>
                        <a14:foregroundMark x1="47250" y1="75875" x2="47250" y2="75875"/>
                        <a14:foregroundMark x1="51167" y1="75500" x2="51167" y2="75500"/>
                        <a14:foregroundMark x1="55417" y1="75500" x2="55417" y2="75500"/>
                        <a14:foregroundMark x1="58917" y1="75500" x2="58917" y2="75500"/>
                        <a14:foregroundMark x1="63917" y1="75750" x2="63917" y2="75750"/>
                        <a14:foregroundMark x1="68250" y1="75375" x2="68250" y2="75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14" t="16719" r="20794" b="17249"/>
          <a:stretch/>
        </p:blipFill>
        <p:spPr bwMode="auto">
          <a:xfrm>
            <a:off x="691910" y="4638674"/>
            <a:ext cx="1998553" cy="165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77529075-1524-4FC4-881D-D318E9BB2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05" b="93250" l="10000" r="90000">
                        <a14:foregroundMark x1="39733" y1="15986" x2="39733" y2="15986"/>
                        <a14:foregroundMark x1="47867" y1="25044" x2="47867" y2="25044"/>
                        <a14:foregroundMark x1="58400" y1="14565" x2="58400" y2="14565"/>
                        <a14:foregroundMark x1="57333" y1="9591" x2="57333" y2="9591"/>
                        <a14:foregroundMark x1="55067" y1="7282" x2="55067" y2="7282"/>
                        <a14:foregroundMark x1="40533" y1="52220" x2="40533" y2="52220"/>
                        <a14:foregroundMark x1="40933" y1="82593" x2="40933" y2="82593"/>
                        <a14:foregroundMark x1="49600" y1="79396" x2="49600" y2="79396"/>
                        <a14:foregroundMark x1="66667" y1="80284" x2="66667" y2="80284"/>
                        <a14:foregroundMark x1="53600" y1="93250" x2="53600" y2="93250"/>
                        <a14:foregroundMark x1="62400" y1="92718" x2="62400" y2="92718"/>
                        <a14:foregroundMark x1="44667" y1="56306" x2="44667" y2="56306"/>
                        <a14:foregroundMark x1="52933" y1="59503" x2="52933" y2="595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3925" y="2984132"/>
            <a:ext cx="2724150" cy="204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16670710-56F6-4937-8C91-85687505DFA7}"/>
              </a:ext>
            </a:extLst>
          </p:cNvPr>
          <p:cNvSpPr/>
          <p:nvPr/>
        </p:nvSpPr>
        <p:spPr>
          <a:xfrm rot="1201853">
            <a:off x="2458272" y="2510725"/>
            <a:ext cx="2654132" cy="3617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: вправо 17">
            <a:extLst>
              <a:ext uri="{FF2B5EF4-FFF2-40B4-BE49-F238E27FC236}">
                <a16:creationId xmlns:a16="http://schemas.microsoft.com/office/drawing/2014/main" id="{93DDAFD6-5A37-408B-A58C-9312E16874DD}"/>
              </a:ext>
            </a:extLst>
          </p:cNvPr>
          <p:cNvSpPr/>
          <p:nvPr/>
        </p:nvSpPr>
        <p:spPr>
          <a:xfrm rot="20398147" flipV="1">
            <a:off x="2538038" y="4483107"/>
            <a:ext cx="2727952" cy="3891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50" name="Picture 6">
            <a:extLst>
              <a:ext uri="{FF2B5EF4-FFF2-40B4-BE49-F238E27FC236}">
                <a16:creationId xmlns:a16="http://schemas.microsoft.com/office/drawing/2014/main" id="{420C1D67-EA28-4CEE-B530-0774E448FA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471" b="90294" l="10000" r="90000">
                        <a14:foregroundMark x1="45000" y1="69118" x2="45000" y2="69118"/>
                        <a14:foregroundMark x1="44833" y1="76176" x2="44833" y2="76176"/>
                        <a14:foregroundMark x1="43667" y1="89118" x2="43667" y2="89118"/>
                        <a14:foregroundMark x1="75000" y1="64412" x2="75000" y2="64412"/>
                        <a14:foregroundMark x1="75000" y1="69412" x2="75000" y2="69412"/>
                        <a14:foregroundMark x1="74500" y1="71765" x2="74500" y2="71765"/>
                        <a14:foregroundMark x1="74000" y1="74118" x2="74000" y2="74118"/>
                        <a14:foregroundMark x1="74000" y1="79412" x2="74000" y2="79412"/>
                        <a14:foregroundMark x1="74000" y1="79412" x2="74000" y2="79412"/>
                        <a14:foregroundMark x1="73167" y1="82941" x2="73167" y2="83235"/>
                        <a14:foregroundMark x1="72500" y1="83824" x2="72500" y2="83824"/>
                        <a14:foregroundMark x1="69333" y1="84412" x2="69000" y2="84412"/>
                        <a14:foregroundMark x1="66500" y1="83824" x2="66500" y2="83824"/>
                        <a14:foregroundMark x1="65500" y1="82941" x2="65500" y2="82941"/>
                        <a14:foregroundMark x1="64000" y1="82353" x2="64000" y2="82353"/>
                        <a14:foregroundMark x1="62000" y1="82353" x2="61000" y2="82353"/>
                        <a14:foregroundMark x1="58667" y1="82059" x2="58167" y2="82059"/>
                        <a14:foregroundMark x1="56167" y1="82059" x2="54333" y2="82059"/>
                        <a14:foregroundMark x1="52667" y1="82353" x2="51667" y2="82647"/>
                        <a14:foregroundMark x1="50000" y1="82647" x2="50000" y2="82647"/>
                        <a14:foregroundMark x1="48000" y1="82353" x2="47333" y2="82353"/>
                        <a14:foregroundMark x1="46500" y1="82353" x2="46167" y2="82353"/>
                        <a14:foregroundMark x1="44833" y1="82059" x2="44833" y2="82059"/>
                        <a14:foregroundMark x1="44833" y1="77647" x2="44667" y2="76765"/>
                        <a14:foregroundMark x1="40833" y1="75000" x2="40500" y2="74118"/>
                        <a14:foregroundMark x1="39333" y1="72059" x2="38833" y2="71765"/>
                        <a14:foregroundMark x1="35333" y1="70882" x2="35333" y2="70882"/>
                        <a14:foregroundMark x1="33667" y1="70882" x2="33500" y2="70882"/>
                        <a14:foregroundMark x1="32000" y1="71471" x2="32000" y2="71471"/>
                        <a14:foregroundMark x1="29333" y1="71765" x2="29333" y2="71765"/>
                        <a14:foregroundMark x1="28833" y1="68235" x2="28833" y2="68235"/>
                        <a14:foregroundMark x1="27833" y1="65294" x2="27833" y2="65000"/>
                        <a14:foregroundMark x1="27833" y1="64412" x2="27833" y2="64412"/>
                        <a14:foregroundMark x1="30500" y1="75588" x2="30500" y2="75588"/>
                        <a14:foregroundMark x1="28000" y1="77353" x2="28000" y2="77353"/>
                        <a14:foregroundMark x1="27833" y1="77647" x2="27833" y2="77941"/>
                        <a14:foregroundMark x1="27500" y1="78824" x2="28500" y2="82647"/>
                        <a14:foregroundMark x1="28333" y1="83824" x2="28833" y2="84412"/>
                        <a14:foregroundMark x1="29000" y1="85294" x2="29833" y2="86471"/>
                        <a14:foregroundMark x1="30000" y1="86471" x2="31167" y2="87353"/>
                        <a14:foregroundMark x1="31667" y1="87353" x2="32667" y2="88235"/>
                        <a14:foregroundMark x1="32667" y1="88235" x2="32667" y2="88235"/>
                        <a14:foregroundMark x1="33833" y1="88824" x2="34667" y2="88824"/>
                        <a14:foregroundMark x1="36333" y1="89118" x2="37667" y2="89412"/>
                        <a14:foregroundMark x1="38667" y1="89412" x2="40000" y2="89118"/>
                        <a14:foregroundMark x1="41667" y1="87941" x2="42500" y2="87353"/>
                        <a14:foregroundMark x1="43000" y1="86765" x2="43000" y2="86471"/>
                        <a14:foregroundMark x1="43333" y1="83824" x2="43333" y2="83824"/>
                        <a14:foregroundMark x1="27667" y1="89118" x2="27667" y2="89118"/>
                        <a14:foregroundMark x1="37833" y1="79706" x2="37833" y2="79706"/>
                        <a14:foregroundMark x1="41500" y1="80882" x2="41500" y2="80882"/>
                        <a14:foregroundMark x1="48500" y1="89412" x2="48500" y2="89412"/>
                        <a14:foregroundMark x1="55167" y1="90000" x2="55167" y2="90000"/>
                        <a14:foregroundMark x1="59333" y1="90294" x2="59500" y2="90294"/>
                        <a14:foregroundMark x1="63667" y1="90588" x2="64667" y2="90294"/>
                        <a14:foregroundMark x1="65667" y1="89706" x2="66500" y2="89706"/>
                        <a14:foregroundMark x1="68167" y1="89412" x2="68667" y2="89118"/>
                        <a14:foregroundMark x1="70833" y1="87647" x2="70833" y2="87647"/>
                        <a14:foregroundMark x1="71833" y1="86471" x2="71833" y2="86471"/>
                        <a14:foregroundMark x1="68333" y1="73824" x2="68333" y2="73824"/>
                        <a14:foregroundMark x1="64500" y1="72353" x2="64500" y2="72353"/>
                        <a14:foregroundMark x1="63667" y1="72059" x2="62833" y2="72353"/>
                        <a14:foregroundMark x1="61500" y1="72353" x2="61333" y2="72353"/>
                        <a14:foregroundMark x1="58000" y1="72353" x2="58000" y2="72353"/>
                        <a14:foregroundMark x1="56667" y1="72059" x2="56500" y2="72059"/>
                        <a14:foregroundMark x1="55000" y1="66176" x2="55000" y2="66176"/>
                        <a14:foregroundMark x1="49000" y1="68529" x2="49000" y2="68529"/>
                        <a14:foregroundMark x1="51667" y1="69706" x2="51667" y2="69706"/>
                        <a14:foregroundMark x1="53000" y1="90000" x2="53000" y2="90000"/>
                        <a14:foregroundMark x1="57000" y1="89118" x2="57000" y2="89118"/>
                        <a14:foregroundMark x1="53333" y1="6471" x2="53333" y2="6471"/>
                        <a14:foregroundMark x1="30500" y1="16471" x2="30500" y2="16471"/>
                        <a14:foregroundMark x1="30667" y1="20294" x2="30667" y2="20294"/>
                        <a14:foregroundMark x1="41833" y1="20882" x2="41833" y2="20882"/>
                        <a14:foregroundMark x1="45833" y1="19412" x2="45833" y2="19412"/>
                        <a14:foregroundMark x1="49500" y1="20882" x2="49500" y2="20882"/>
                        <a14:foregroundMark x1="43667" y1="30588" x2="43667" y2="30588"/>
                        <a14:foregroundMark x1="33667" y1="31471" x2="33667" y2="31471"/>
                        <a14:foregroundMark x1="43167" y1="31176" x2="43167" y2="31176"/>
                        <a14:foregroundMark x1="47500" y1="31176" x2="47500" y2="31176"/>
                        <a14:foregroundMark x1="54500" y1="30588" x2="54500" y2="30588"/>
                        <a14:foregroundMark x1="58000" y1="28824" x2="58000" y2="28824"/>
                        <a14:foregroundMark x1="58167" y1="30882" x2="58167" y2="30882"/>
                        <a14:foregroundMark x1="61833" y1="31471" x2="61833" y2="31471"/>
                        <a14:foregroundMark x1="69167" y1="31765" x2="69167" y2="31765"/>
                        <a14:foregroundMark x1="45833" y1="90294" x2="45833" y2="90294"/>
                        <a14:foregroundMark x1="50333" y1="90294" x2="50333" y2="90294"/>
                        <a14:foregroundMark x1="33833" y1="76471" x2="33833" y2="76471"/>
                        <a14:foregroundMark x1="72667" y1="88529" x2="72667" y2="88529"/>
                        <a14:foregroundMark x1="52000" y1="77941" x2="52000" y2="77941"/>
                        <a14:foregroundMark x1="73667" y1="88235" x2="73667" y2="882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196" t="3810" r="22476" b="7843"/>
          <a:stretch/>
        </p:blipFill>
        <p:spPr bwMode="auto">
          <a:xfrm>
            <a:off x="8823106" y="2545958"/>
            <a:ext cx="2530694" cy="242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трелка: вправо 19">
            <a:extLst>
              <a:ext uri="{FF2B5EF4-FFF2-40B4-BE49-F238E27FC236}">
                <a16:creationId xmlns:a16="http://schemas.microsoft.com/office/drawing/2014/main" id="{AA5C1E3A-8457-4066-80BA-120CAED990AE}"/>
              </a:ext>
            </a:extLst>
          </p:cNvPr>
          <p:cNvSpPr/>
          <p:nvPr/>
        </p:nvSpPr>
        <p:spPr>
          <a:xfrm>
            <a:off x="7253851" y="3429000"/>
            <a:ext cx="1262734" cy="5229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234B6BE-39D6-413F-859A-A1B844EB9F73}"/>
              </a:ext>
            </a:extLst>
          </p:cNvPr>
          <p:cNvSpPr/>
          <p:nvPr/>
        </p:nvSpPr>
        <p:spPr>
          <a:xfrm>
            <a:off x="2690463" y="1373110"/>
            <a:ext cx="3163398" cy="67816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совета директоров (СД) – 13 членов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8A98441-9047-44DF-A785-19165CB843F3}"/>
              </a:ext>
            </a:extLst>
          </p:cNvPr>
          <p:cNvSpPr/>
          <p:nvPr/>
        </p:nvSpPr>
        <p:spPr>
          <a:xfrm>
            <a:off x="6072676" y="4947279"/>
            <a:ext cx="2729960" cy="67816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Непосредственное управление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89EA744-A89D-49A9-AF8E-0799ACE3E236}"/>
              </a:ext>
            </a:extLst>
          </p:cNvPr>
          <p:cNvSpPr/>
          <p:nvPr/>
        </p:nvSpPr>
        <p:spPr>
          <a:xfrm>
            <a:off x="1655760" y="2729710"/>
            <a:ext cx="2860674" cy="67816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членов СД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9AE7975-68EB-4279-8A4B-75BA312B6DA2}"/>
              </a:ext>
            </a:extLst>
          </p:cNvPr>
          <p:cNvSpPr/>
          <p:nvPr/>
        </p:nvSpPr>
        <p:spPr>
          <a:xfrm>
            <a:off x="2100788" y="5221867"/>
            <a:ext cx="2860674" cy="67816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членов СД</a:t>
            </a:r>
          </a:p>
        </p:txBody>
      </p:sp>
      <p:cxnSp>
        <p:nvCxnSpPr>
          <p:cNvPr id="4" name="Соединитель: изогнутый 3">
            <a:extLst>
              <a:ext uri="{FF2B5EF4-FFF2-40B4-BE49-F238E27FC236}">
                <a16:creationId xmlns:a16="http://schemas.microsoft.com/office/drawing/2014/main" id="{CB25C0B6-4241-4780-BBEE-2769E976B4F5}"/>
              </a:ext>
            </a:extLst>
          </p:cNvPr>
          <p:cNvCxnSpPr>
            <a:cxnSpLocks/>
            <a:stCxn id="6146" idx="2"/>
          </p:cNvCxnSpPr>
          <p:nvPr/>
        </p:nvCxnSpPr>
        <p:spPr>
          <a:xfrm rot="16200000" flipH="1">
            <a:off x="3020119" y="1411082"/>
            <a:ext cx="908814" cy="3845143"/>
          </a:xfrm>
          <a:prstGeom prst="curvedConnector2">
            <a:avLst/>
          </a:prstGeom>
          <a:ln w="381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AB6C532-3601-4070-8580-7D727A300B60}"/>
              </a:ext>
            </a:extLst>
          </p:cNvPr>
          <p:cNvSpPr/>
          <p:nvPr/>
        </p:nvSpPr>
        <p:spPr>
          <a:xfrm>
            <a:off x="1445907" y="3639654"/>
            <a:ext cx="2729960" cy="67816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взаимодействие</a:t>
            </a:r>
          </a:p>
        </p:txBody>
      </p:sp>
    </p:spTree>
    <p:extLst>
      <p:ext uri="{BB962C8B-B14F-4D97-AF65-F5344CB8AC3E}">
        <p14:creationId xmlns:p14="http://schemas.microsoft.com/office/powerpoint/2010/main" val="969075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30D4E7-D853-472E-BAE9-7C1856855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Внутреннее управление системой страхования вкладов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16670710-56F6-4937-8C91-85687505DFA7}"/>
              </a:ext>
            </a:extLst>
          </p:cNvPr>
          <p:cNvSpPr/>
          <p:nvPr/>
        </p:nvSpPr>
        <p:spPr>
          <a:xfrm rot="1201853">
            <a:off x="4057532" y="4254085"/>
            <a:ext cx="2449557" cy="2809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: вправо 17">
            <a:extLst>
              <a:ext uri="{FF2B5EF4-FFF2-40B4-BE49-F238E27FC236}">
                <a16:creationId xmlns:a16="http://schemas.microsoft.com/office/drawing/2014/main" id="{93DDAFD6-5A37-408B-A58C-9312E16874DD}"/>
              </a:ext>
            </a:extLst>
          </p:cNvPr>
          <p:cNvSpPr/>
          <p:nvPr/>
        </p:nvSpPr>
        <p:spPr>
          <a:xfrm rot="20398147" flipV="1">
            <a:off x="4057532" y="2591777"/>
            <a:ext cx="2449557" cy="2809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52" name="Picture 8">
            <a:extLst>
              <a:ext uri="{FF2B5EF4-FFF2-40B4-BE49-F238E27FC236}">
                <a16:creationId xmlns:a16="http://schemas.microsoft.com/office/drawing/2014/main" id="{7600E2CA-496F-4FF3-9B68-85D8F5F46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67" b="89941" l="2273" r="98523">
                        <a14:foregroundMark x1="37727" y1="36489" x2="37727" y2="36489"/>
                        <a14:foregroundMark x1="38523" y1="41223" x2="38523" y2="41223"/>
                        <a14:foregroundMark x1="37955" y1="41815" x2="37955" y2="41815"/>
                        <a14:foregroundMark x1="36477" y1="41223" x2="36477" y2="41223"/>
                        <a14:foregroundMark x1="35227" y1="34122" x2="35227" y2="34122"/>
                        <a14:foregroundMark x1="35227" y1="33531" x2="35227" y2="33531"/>
                        <a14:foregroundMark x1="39773" y1="31361" x2="39773" y2="31361"/>
                        <a14:foregroundMark x1="40795" y1="38264" x2="40795" y2="38264"/>
                        <a14:foregroundMark x1="40341" y1="39645" x2="40341" y2="39645"/>
                        <a14:foregroundMark x1="39886" y1="47140" x2="40341" y2="48718"/>
                        <a14:foregroundMark x1="40341" y1="49310" x2="40341" y2="50099"/>
                        <a14:foregroundMark x1="41364" y1="51874" x2="42273" y2="55227"/>
                        <a14:foregroundMark x1="42273" y1="55227" x2="42273" y2="55227"/>
                        <a14:foregroundMark x1="26023" y1="43590" x2="26023" y2="43590"/>
                        <a14:foregroundMark x1="24773" y1="37475" x2="24773" y2="37475"/>
                        <a14:foregroundMark x1="24205" y1="33925" x2="24318" y2="33531"/>
                        <a14:foregroundMark x1="24545" y1="32150" x2="24545" y2="32150"/>
                        <a14:foregroundMark x1="24773" y1="30375" x2="24773" y2="30375"/>
                        <a14:foregroundMark x1="25000" y1="30178" x2="25000" y2="30178"/>
                        <a14:foregroundMark x1="27159" y1="38462" x2="27159" y2="38462"/>
                        <a14:foregroundMark x1="28182" y1="39448" x2="28523" y2="40434"/>
                        <a14:foregroundMark x1="28636" y1="43393" x2="28864" y2="44181"/>
                        <a14:foregroundMark x1="28864" y1="45365" x2="28864" y2="45759"/>
                        <a14:foregroundMark x1="28636" y1="46943" x2="27841" y2="47732"/>
                        <a14:foregroundMark x1="25568" y1="47337" x2="25568" y2="46943"/>
                        <a14:foregroundMark x1="23750" y1="43787" x2="23409" y2="42209"/>
                        <a14:foregroundMark x1="22727" y1="39448" x2="22727" y2="38264"/>
                        <a14:foregroundMark x1="22727" y1="36686" x2="22727" y2="35897"/>
                        <a14:foregroundMark x1="30000" y1="52663" x2="30000" y2="52663"/>
                        <a14:foregroundMark x1="29886" y1="52860" x2="29886" y2="52860"/>
                        <a14:foregroundMark x1="50909" y1="7890" x2="50909" y2="7890"/>
                        <a14:foregroundMark x1="51364" y1="11440" x2="51364" y2="11440"/>
                        <a14:foregroundMark x1="51477" y1="12426" x2="51477" y2="12426"/>
                        <a14:foregroundMark x1="51477" y1="12426" x2="51477" y2="12426"/>
                        <a14:foregroundMark x1="52045" y1="15582" x2="52386" y2="17357"/>
                        <a14:foregroundMark x1="52386" y1="17357" x2="52386" y2="17357"/>
                        <a14:foregroundMark x1="66250" y1="10651" x2="66250" y2="10651"/>
                        <a14:foregroundMark x1="66250" y1="10651" x2="66250" y2="10651"/>
                        <a14:foregroundMark x1="66250" y1="10651" x2="66250" y2="10651"/>
                        <a14:foregroundMark x1="66364" y1="13609" x2="66364" y2="13609"/>
                        <a14:foregroundMark x1="66364" y1="13807" x2="66364" y2="13807"/>
                        <a14:foregroundMark x1="66364" y1="13807" x2="66364" y2="13807"/>
                        <a14:foregroundMark x1="66591" y1="14990" x2="66591" y2="14990"/>
                        <a14:foregroundMark x1="66705" y1="15976" x2="66705" y2="15976"/>
                        <a14:foregroundMark x1="66818" y1="16568" x2="66818" y2="16568"/>
                        <a14:foregroundMark x1="84886" y1="14990" x2="84886" y2="14990"/>
                        <a14:foregroundMark x1="83182" y1="15779" x2="83182" y2="15779"/>
                        <a14:foregroundMark x1="80227" y1="14596" x2="80227" y2="14596"/>
                        <a14:foregroundMark x1="79886" y1="14398" x2="79886" y2="14398"/>
                        <a14:foregroundMark x1="79545" y1="14201" x2="79545" y2="11637"/>
                        <a14:foregroundMark x1="81932" y1="11834" x2="82273" y2="13412"/>
                        <a14:foregroundMark x1="82273" y1="15976" x2="82273" y2="17357"/>
                        <a14:foregroundMark x1="82045" y1="18146" x2="82045" y2="18738"/>
                        <a14:foregroundMark x1="82045" y1="20316" x2="82045" y2="21499"/>
                        <a14:foregroundMark x1="89318" y1="39250" x2="89318" y2="39250"/>
                        <a14:foregroundMark x1="91818" y1="37278" x2="91818" y2="37278"/>
                        <a14:foregroundMark x1="92273" y1="34320" x2="92614" y2="32939"/>
                        <a14:foregroundMark x1="93977" y1="29783" x2="93977" y2="29783"/>
                        <a14:foregroundMark x1="94773" y1="28008" x2="94773" y2="28008"/>
                        <a14:foregroundMark x1="95227" y1="28797" x2="95227" y2="29191"/>
                        <a14:foregroundMark x1="95000" y1="31558" x2="95000" y2="32544"/>
                        <a14:foregroundMark x1="92500" y1="42604" x2="92045" y2="43787"/>
                        <a14:foregroundMark x1="98636" y1="23274" x2="98636" y2="23274"/>
                        <a14:foregroundMark x1="61818" y1="30572" x2="61818" y2="30572"/>
                        <a14:foregroundMark x1="59886" y1="28402" x2="59886" y2="28402"/>
                        <a14:foregroundMark x1="58636" y1="29783" x2="58636" y2="29783"/>
                        <a14:foregroundMark x1="60568" y1="5523" x2="60568" y2="5523"/>
                        <a14:foregroundMark x1="38523" y1="2367" x2="38523" y2="2367"/>
                        <a14:foregroundMark x1="7045" y1="25444" x2="7045" y2="25444"/>
                        <a14:foregroundMark x1="2273" y1="20710" x2="2273" y2="207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85" y="2365513"/>
            <a:ext cx="3270569" cy="188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>
            <a:extLst>
              <a:ext uri="{FF2B5EF4-FFF2-40B4-BE49-F238E27FC236}">
                <a16:creationId xmlns:a16="http://schemas.microsoft.com/office/drawing/2014/main" id="{CDA7D307-9383-4C6D-96A1-E117321ED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5938" y1="14063" x2="35938" y2="14063"/>
                        <a14:foregroundMark x1="82031" y1="20508" x2="82031" y2="20508"/>
                        <a14:foregroundMark x1="88086" y1="32031" x2="88086" y2="32031"/>
                        <a14:foregroundMark x1="87891" y1="48047" x2="87891" y2="48047"/>
                        <a14:foregroundMark x1="52539" y1="47852" x2="52539" y2="47852"/>
                        <a14:foregroundMark x1="13281" y1="32422" x2="13281" y2="32422"/>
                        <a14:foregroundMark x1="20313" y1="43359" x2="20313" y2="43359"/>
                        <a14:foregroundMark x1="56836" y1="82617" x2="56836" y2="82617"/>
                        <a14:foregroundMark x1="52344" y1="75781" x2="52344" y2="75781"/>
                        <a14:foregroundMark x1="32813" y1="78125" x2="32813" y2="7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123" y="1316169"/>
            <a:ext cx="2098688" cy="209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>
            <a:extLst>
              <a:ext uri="{FF2B5EF4-FFF2-40B4-BE49-F238E27FC236}">
                <a16:creationId xmlns:a16="http://schemas.microsoft.com/office/drawing/2014/main" id="{31284B65-FA4B-44CE-A904-1D80CD0DB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667" b="95889" l="10000" r="98000">
                        <a14:foregroundMark x1="51667" y1="9111" x2="51667" y2="9111"/>
                        <a14:foregroundMark x1="52444" y1="4667" x2="52444" y2="4667"/>
                        <a14:foregroundMark x1="50000" y1="79111" x2="50000" y2="79111"/>
                        <a14:foregroundMark x1="98000" y1="82556" x2="98000" y2="82556"/>
                        <a14:foregroundMark x1="80556" y1="95889" x2="80556" y2="95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604" y="4152900"/>
            <a:ext cx="2184400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95215A4-776F-4CCF-98EF-C88829C7BBE9}"/>
              </a:ext>
            </a:extLst>
          </p:cNvPr>
          <p:cNvSpPr/>
          <p:nvPr/>
        </p:nvSpPr>
        <p:spPr>
          <a:xfrm>
            <a:off x="1065980" y="1841675"/>
            <a:ext cx="2860674" cy="67816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директоров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1243C3E0-4A44-4A9E-8898-B6C862AD335C}"/>
              </a:ext>
            </a:extLst>
          </p:cNvPr>
          <p:cNvSpPr/>
          <p:nvPr/>
        </p:nvSpPr>
        <p:spPr>
          <a:xfrm>
            <a:off x="5372100" y="6337300"/>
            <a:ext cx="3987800" cy="67816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Генеральный директор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7BBCC236-D10A-4F71-A399-09F370BE9A3D}"/>
              </a:ext>
            </a:extLst>
          </p:cNvPr>
          <p:cNvSpPr/>
          <p:nvPr/>
        </p:nvSpPr>
        <p:spPr>
          <a:xfrm>
            <a:off x="5459664" y="3372911"/>
            <a:ext cx="3987800" cy="67816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Правление Агентства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A7ADB5DF-3852-498A-9550-F7993AF315E3}"/>
              </a:ext>
            </a:extLst>
          </p:cNvPr>
          <p:cNvSpPr/>
          <p:nvPr/>
        </p:nvSpPr>
        <p:spPr>
          <a:xfrm>
            <a:off x="8579811" y="1749634"/>
            <a:ext cx="3612189" cy="67816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 операционную деятельность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C1780EE3-5B9E-4415-8C08-8CDFA7B28985}"/>
              </a:ext>
            </a:extLst>
          </p:cNvPr>
          <p:cNvSpPr/>
          <p:nvPr/>
        </p:nvSpPr>
        <p:spPr>
          <a:xfrm>
            <a:off x="8999967" y="4599698"/>
            <a:ext cx="3612189" cy="67816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 решения Агентства.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операционную деятельность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87233E97-0BAE-4A40-B3C2-BA7BF662CED8}"/>
              </a:ext>
            </a:extLst>
          </p:cNvPr>
          <p:cNvSpPr/>
          <p:nvPr/>
        </p:nvSpPr>
        <p:spPr>
          <a:xfrm>
            <a:off x="125106" y="4338165"/>
            <a:ext cx="5037445" cy="144843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на руководящие должности.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отчетов и предложений Правления.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стратегии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30040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30D4E7-D853-472E-BAE9-7C1856855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096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фонда страхования вкладов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A7ADB5DF-3852-498A-9550-F7993AF315E3}"/>
              </a:ext>
            </a:extLst>
          </p:cNvPr>
          <p:cNvSpPr/>
          <p:nvPr/>
        </p:nvSpPr>
        <p:spPr>
          <a:xfrm>
            <a:off x="546588" y="3514725"/>
            <a:ext cx="6096000" cy="152491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Ставка (устанавливается Агентством):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Базовая – не выше 0,15%.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— не выше половины от базовой ставки.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Повышенная дополнительная — не выше 500% от базовой ставки.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5EB26AD4-5441-40F9-8075-9E5310CCA25E}"/>
                  </a:ext>
                </a:extLst>
              </p:cNvPr>
              <p:cNvSpPr/>
              <p:nvPr/>
            </p:nvSpPr>
            <p:spPr>
              <a:xfrm>
                <a:off x="904875" y="2205024"/>
                <a:ext cx="7692016" cy="8267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0215" algn="ctr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База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Остаток за 1.06+остаток за 2.06 + … +остаток за 30.06</m:t>
                        </m:r>
                      </m:num>
                      <m:den>
                        <m:r>
                          <a:rPr lang="ru-R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ru-RU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5EB26AD4-5441-40F9-8075-9E5310CCA2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875" y="2205024"/>
                <a:ext cx="7692016" cy="826701"/>
              </a:xfrm>
              <a:prstGeom prst="rect">
                <a:avLst/>
              </a:prstGeom>
              <a:blipFill>
                <a:blip r:embed="rId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1F483D9-8F9F-474F-B897-5ABB393B8BF7}"/>
              </a:ext>
            </a:extLst>
          </p:cNvPr>
          <p:cNvSpPr/>
          <p:nvPr/>
        </p:nvSpPr>
        <p:spPr>
          <a:xfrm>
            <a:off x="3350325" y="1481117"/>
            <a:ext cx="4794774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Сумма к уплате = База * Ставка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AACBCDB-80E5-4930-8F2F-7A5569DF8A5F}"/>
              </a:ext>
            </a:extLst>
          </p:cNvPr>
          <p:cNvSpPr/>
          <p:nvPr/>
        </p:nvSpPr>
        <p:spPr>
          <a:xfrm>
            <a:off x="7935963" y="2379200"/>
            <a:ext cx="4256037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ctr">
              <a:lnSpc>
                <a:spcPct val="150000"/>
              </a:lnSpc>
            </a:pP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Среднее арифметическое от остатков на счетах</a:t>
            </a:r>
          </a:p>
          <a:p>
            <a:pPr indent="450215" algn="ctr"/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(сколько денег на счетах)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F835325-767F-46A1-80C8-91532E55623E}"/>
              </a:ext>
            </a:extLst>
          </p:cNvPr>
          <p:cNvSpPr/>
          <p:nvPr/>
        </p:nvSpPr>
        <p:spPr>
          <a:xfrm>
            <a:off x="6942886" y="3619500"/>
            <a:ext cx="4702526" cy="152491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— если процент по банковским вкладам превышает среднюю ставку доходности на 2-3%.</a:t>
            </a:r>
          </a:p>
          <a:p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Повышенная дополнительная — если процент по банковским вкладам превышает среднюю ставку доходности более чем на 3% и наблюдается неустойчивое финансовое состояние банка.</a:t>
            </a:r>
          </a:p>
          <a:p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8606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1801</TotalTime>
  <Words>664</Words>
  <Application>Microsoft Office PowerPoint</Application>
  <PresentationFormat>Широкоэкранный</PresentationFormat>
  <Paragraphs>130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Times New Roman</vt:lpstr>
      <vt:lpstr>Тема Office</vt:lpstr>
      <vt:lpstr>Тема: Принципы и финансовые основы системы страхования вкладов</vt:lpstr>
      <vt:lpstr>Актуальность, цель и задачи</vt:lpstr>
      <vt:lpstr>История становления и развития системы страхования вкладов </vt:lpstr>
      <vt:lpstr>Цель системы страхования вкладов </vt:lpstr>
      <vt:lpstr>Основные принципы системы страхования вкладов </vt:lpstr>
      <vt:lpstr>Вклады, подлежащие страхованию </vt:lpstr>
      <vt:lpstr>Внешнее управление системой страхования вкладов </vt:lpstr>
      <vt:lpstr>Внутреннее управление системой страхования вкладов </vt:lpstr>
      <vt:lpstr>Формирование фонда страхования вкладов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Мастер3</cp:lastModifiedBy>
  <cp:revision>92</cp:revision>
  <dcterms:created xsi:type="dcterms:W3CDTF">2021-06-10T16:46:54Z</dcterms:created>
  <dcterms:modified xsi:type="dcterms:W3CDTF">2022-01-11T08:39:11Z</dcterms:modified>
</cp:coreProperties>
</file>